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 id="2147483678" r:id="rId3"/>
  </p:sldMasterIdLst>
  <p:notesMasterIdLst>
    <p:notesMasterId r:id="rId29"/>
  </p:notesMasterIdLst>
  <p:sldIdLst>
    <p:sldId id="257" r:id="rId4"/>
    <p:sldId id="278" r:id="rId5"/>
    <p:sldId id="259" r:id="rId6"/>
    <p:sldId id="260" r:id="rId7"/>
    <p:sldId id="261" r:id="rId8"/>
    <p:sldId id="262" r:id="rId9"/>
    <p:sldId id="282" r:id="rId10"/>
    <p:sldId id="280" r:id="rId11"/>
    <p:sldId id="258" r:id="rId12"/>
    <p:sldId id="263" r:id="rId13"/>
    <p:sldId id="264" r:id="rId14"/>
    <p:sldId id="265" r:id="rId15"/>
    <p:sldId id="266" r:id="rId16"/>
    <p:sldId id="274" r:id="rId17"/>
    <p:sldId id="267" r:id="rId18"/>
    <p:sldId id="275" r:id="rId19"/>
    <p:sldId id="269" r:id="rId20"/>
    <p:sldId id="270" r:id="rId21"/>
    <p:sldId id="271" r:id="rId22"/>
    <p:sldId id="272" r:id="rId23"/>
    <p:sldId id="276" r:id="rId24"/>
    <p:sldId id="273" r:id="rId25"/>
    <p:sldId id="277" r:id="rId26"/>
    <p:sldId id="279" r:id="rId27"/>
    <p:sldId id="28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66FF33"/>
    <a:srgbClr val="996600"/>
    <a:srgbClr val="990033"/>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4" d="100"/>
          <a:sy n="64" d="100"/>
        </p:scale>
        <p:origin x="84"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79ABED-9119-415C-AD46-18477A090B4D}" type="datetimeFigureOut">
              <a:rPr lang="en-US" smtClean="0"/>
              <a:t>10/17/2019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381572-694F-409D-98C2-E11DFA54EDE7}" type="slidenum">
              <a:rPr lang="en-US" smtClean="0"/>
              <a:t>‹#›</a:t>
            </a:fld>
            <a:endParaRPr lang="en-US"/>
          </a:p>
        </p:txBody>
      </p:sp>
    </p:spTree>
    <p:extLst>
      <p:ext uri="{BB962C8B-B14F-4D97-AF65-F5344CB8AC3E}">
        <p14:creationId xmlns:p14="http://schemas.microsoft.com/office/powerpoint/2010/main" val="1775501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0B0985C8-3D07-4E5B-9F75-54E84E8FB90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092F5C6-7E18-445B-81A7-F6C0F9495FE6}" type="slidenum">
              <a:rPr lang="en-US" altLang="en-US"/>
              <a:pPr>
                <a:spcBef>
                  <a:spcPct val="0"/>
                </a:spcBef>
              </a:pPr>
              <a:t>2</a:t>
            </a:fld>
            <a:endParaRPr lang="en-US" altLang="en-US"/>
          </a:p>
        </p:txBody>
      </p:sp>
      <p:sp>
        <p:nvSpPr>
          <p:cNvPr id="8195" name="Rectangle 2">
            <a:extLst>
              <a:ext uri="{FF2B5EF4-FFF2-40B4-BE49-F238E27FC236}">
                <a16:creationId xmlns:a16="http://schemas.microsoft.com/office/drawing/2014/main" id="{F02CB48B-B7AA-42CD-B7BA-8E54109B2A28}"/>
              </a:ext>
            </a:extLst>
          </p:cNvPr>
          <p:cNvSpPr>
            <a:spLocks noGrp="1" noRot="1" noChangeAspect="1" noChangeArrowheads="1" noTextEdit="1"/>
          </p:cNvSpPr>
          <p:nvPr>
            <p:ph type="sldImg"/>
          </p:nvPr>
        </p:nvSpPr>
        <p:spPr>
          <a:xfrm>
            <a:off x="381000" y="685800"/>
            <a:ext cx="6096000" cy="3429000"/>
          </a:xfrm>
          <a:ln/>
        </p:spPr>
      </p:sp>
      <p:sp>
        <p:nvSpPr>
          <p:cNvPr id="8196" name="Rectangle 3">
            <a:extLst>
              <a:ext uri="{FF2B5EF4-FFF2-40B4-BE49-F238E27FC236}">
                <a16:creationId xmlns:a16="http://schemas.microsoft.com/office/drawing/2014/main" id="{1B76419A-FF5F-4C98-A512-3CE056D5908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In this lesson, students will learn the definitions of both potential and kinetic energy. They will also be able to give examples of each and explain how potential energy changes into kinetic energy.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A52377-7164-AA4D-B82E-D4AEA28A9FD6}" type="slidenum">
              <a:rPr lang="en-US" smtClean="0"/>
              <a:t>19</a:t>
            </a:fld>
            <a:endParaRPr lang="en-US"/>
          </a:p>
        </p:txBody>
      </p:sp>
    </p:spTree>
    <p:extLst>
      <p:ext uri="{BB962C8B-B14F-4D97-AF65-F5344CB8AC3E}">
        <p14:creationId xmlns:p14="http://schemas.microsoft.com/office/powerpoint/2010/main" val="258148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9DCA6-8C85-405D-9FC3-DB5C46907A8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0AA305D-4703-4FED-81E1-BA2C139F71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7A47360-EDA2-47DC-B9BD-678450887076}"/>
              </a:ext>
            </a:extLst>
          </p:cNvPr>
          <p:cNvSpPr>
            <a:spLocks noGrp="1"/>
          </p:cNvSpPr>
          <p:nvPr>
            <p:ph type="dt" sz="half" idx="10"/>
          </p:nvPr>
        </p:nvSpPr>
        <p:spPr/>
        <p:txBody>
          <a:bodyPr/>
          <a:lstStyle/>
          <a:p>
            <a:fld id="{470B3EF2-66F4-4B42-B080-C388E0B01AA5}" type="datetimeFigureOut">
              <a:rPr lang="en-US" smtClean="0"/>
              <a:t>10/17/2019</a:t>
            </a:fld>
            <a:endParaRPr lang="en-US"/>
          </a:p>
        </p:txBody>
      </p:sp>
      <p:sp>
        <p:nvSpPr>
          <p:cNvPr id="5" name="Footer Placeholder 4">
            <a:extLst>
              <a:ext uri="{FF2B5EF4-FFF2-40B4-BE49-F238E27FC236}">
                <a16:creationId xmlns:a16="http://schemas.microsoft.com/office/drawing/2014/main" id="{062EF4D8-EDB3-4EC5-94BF-CBCA46E6E8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C90359-BC62-4E48-9DE7-E51B6D940376}"/>
              </a:ext>
            </a:extLst>
          </p:cNvPr>
          <p:cNvSpPr>
            <a:spLocks noGrp="1"/>
          </p:cNvSpPr>
          <p:nvPr>
            <p:ph type="sldNum" sz="quarter" idx="12"/>
          </p:nvPr>
        </p:nvSpPr>
        <p:spPr/>
        <p:txBody>
          <a:bodyPr/>
          <a:lstStyle/>
          <a:p>
            <a:fld id="{3AFC88AF-AA69-4266-898A-EF266FE575D7}" type="slidenum">
              <a:rPr lang="en-US" smtClean="0"/>
              <a:t>‹#›</a:t>
            </a:fld>
            <a:endParaRPr lang="en-US"/>
          </a:p>
        </p:txBody>
      </p:sp>
    </p:spTree>
    <p:extLst>
      <p:ext uri="{BB962C8B-B14F-4D97-AF65-F5344CB8AC3E}">
        <p14:creationId xmlns:p14="http://schemas.microsoft.com/office/powerpoint/2010/main" val="708200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08B3C-BF16-4ED1-AC4C-56FF53DFC9A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F681425-C36A-4CDE-AB9C-3BEFAFB003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34C4B0-AC8B-48B7-A966-1EC4E9D54883}"/>
              </a:ext>
            </a:extLst>
          </p:cNvPr>
          <p:cNvSpPr>
            <a:spLocks noGrp="1"/>
          </p:cNvSpPr>
          <p:nvPr>
            <p:ph type="dt" sz="half" idx="10"/>
          </p:nvPr>
        </p:nvSpPr>
        <p:spPr/>
        <p:txBody>
          <a:bodyPr/>
          <a:lstStyle/>
          <a:p>
            <a:fld id="{470B3EF2-66F4-4B42-B080-C388E0B01AA5}" type="datetimeFigureOut">
              <a:rPr lang="en-US" smtClean="0"/>
              <a:t>10/17/2019</a:t>
            </a:fld>
            <a:endParaRPr lang="en-US"/>
          </a:p>
        </p:txBody>
      </p:sp>
      <p:sp>
        <p:nvSpPr>
          <p:cNvPr id="5" name="Footer Placeholder 4">
            <a:extLst>
              <a:ext uri="{FF2B5EF4-FFF2-40B4-BE49-F238E27FC236}">
                <a16:creationId xmlns:a16="http://schemas.microsoft.com/office/drawing/2014/main" id="{EFC190F7-E683-4C0E-B82D-9A2E7C0ACA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CF96ED-7C11-4427-86C2-9ED0559BEFD6}"/>
              </a:ext>
            </a:extLst>
          </p:cNvPr>
          <p:cNvSpPr>
            <a:spLocks noGrp="1"/>
          </p:cNvSpPr>
          <p:nvPr>
            <p:ph type="sldNum" sz="quarter" idx="12"/>
          </p:nvPr>
        </p:nvSpPr>
        <p:spPr/>
        <p:txBody>
          <a:bodyPr/>
          <a:lstStyle/>
          <a:p>
            <a:fld id="{3AFC88AF-AA69-4266-898A-EF266FE575D7}" type="slidenum">
              <a:rPr lang="en-US" smtClean="0"/>
              <a:t>‹#›</a:t>
            </a:fld>
            <a:endParaRPr lang="en-US"/>
          </a:p>
        </p:txBody>
      </p:sp>
    </p:spTree>
    <p:extLst>
      <p:ext uri="{BB962C8B-B14F-4D97-AF65-F5344CB8AC3E}">
        <p14:creationId xmlns:p14="http://schemas.microsoft.com/office/powerpoint/2010/main" val="1607737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F7591B-2BB6-42AB-9D34-5E79A90D5D1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44870B-827C-40D9-97AC-45466D5B498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A9711C-ACAC-41A7-B573-3272355982A2}"/>
              </a:ext>
            </a:extLst>
          </p:cNvPr>
          <p:cNvSpPr>
            <a:spLocks noGrp="1"/>
          </p:cNvSpPr>
          <p:nvPr>
            <p:ph type="dt" sz="half" idx="10"/>
          </p:nvPr>
        </p:nvSpPr>
        <p:spPr/>
        <p:txBody>
          <a:bodyPr/>
          <a:lstStyle/>
          <a:p>
            <a:fld id="{470B3EF2-66F4-4B42-B080-C388E0B01AA5}" type="datetimeFigureOut">
              <a:rPr lang="en-US" smtClean="0"/>
              <a:t>10/17/2019</a:t>
            </a:fld>
            <a:endParaRPr lang="en-US"/>
          </a:p>
        </p:txBody>
      </p:sp>
      <p:sp>
        <p:nvSpPr>
          <p:cNvPr id="5" name="Footer Placeholder 4">
            <a:extLst>
              <a:ext uri="{FF2B5EF4-FFF2-40B4-BE49-F238E27FC236}">
                <a16:creationId xmlns:a16="http://schemas.microsoft.com/office/drawing/2014/main" id="{79BF861F-619F-4645-8347-FE42F0FD01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B5CA7A-0CDA-4670-ACA0-0D88BE8B47FB}"/>
              </a:ext>
            </a:extLst>
          </p:cNvPr>
          <p:cNvSpPr>
            <a:spLocks noGrp="1"/>
          </p:cNvSpPr>
          <p:nvPr>
            <p:ph type="sldNum" sz="quarter" idx="12"/>
          </p:nvPr>
        </p:nvSpPr>
        <p:spPr/>
        <p:txBody>
          <a:bodyPr/>
          <a:lstStyle/>
          <a:p>
            <a:fld id="{3AFC88AF-AA69-4266-898A-EF266FE575D7}" type="slidenum">
              <a:rPr lang="en-US" smtClean="0"/>
              <a:t>‹#›</a:t>
            </a:fld>
            <a:endParaRPr lang="en-US"/>
          </a:p>
        </p:txBody>
      </p:sp>
    </p:spTree>
    <p:extLst>
      <p:ext uri="{BB962C8B-B14F-4D97-AF65-F5344CB8AC3E}">
        <p14:creationId xmlns:p14="http://schemas.microsoft.com/office/powerpoint/2010/main" val="4202992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310B2C-3A49-445F-8ABF-26242BAD679A}" type="datetimeFigureOut">
              <a:rPr lang="en-US" smtClean="0"/>
              <a:t>10/17/2019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A842ED-EDDC-420B-A7AF-489ADD0932D9}" type="slidenum">
              <a:rPr lang="en-US" smtClean="0"/>
              <a:t>‹#›</a:t>
            </a:fld>
            <a:endParaRPr lang="en-US"/>
          </a:p>
        </p:txBody>
      </p:sp>
    </p:spTree>
    <p:extLst>
      <p:ext uri="{BB962C8B-B14F-4D97-AF65-F5344CB8AC3E}">
        <p14:creationId xmlns:p14="http://schemas.microsoft.com/office/powerpoint/2010/main" val="6601681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BAD89-AE01-4DD1-B628-CDBD58672F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A3132B-AF78-490F-8AF7-E5EB8E0FBE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85861B-3322-4871-9D20-34779DAD4F83}"/>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61084AB-B667-4652-AB0D-4C4F1DD7B578}"/>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3A50E-AA1A-4687-924B-FE83F822ECE5}"/>
              </a:ext>
            </a:extLst>
          </p:cNvPr>
          <p:cNvSpPr>
            <a:spLocks noGrp="1"/>
          </p:cNvSpPr>
          <p:nvPr>
            <p:ph type="sldNum" sz="quarter" idx="12"/>
          </p:nvPr>
        </p:nvSpPr>
        <p:spPr/>
        <p:txBody>
          <a:bodyPr/>
          <a:lstStyle>
            <a:lvl1pPr>
              <a:defRPr/>
            </a:lvl1pPr>
          </a:lstStyle>
          <a:p>
            <a:fld id="{D82D365A-76B7-4ECF-B67F-D3750D8194B6}" type="slidenum">
              <a:rPr lang="en-US" altLang="en-US"/>
              <a:pPr/>
              <a:t>‹#›</a:t>
            </a:fld>
            <a:endParaRPr lang="en-US" altLang="en-US"/>
          </a:p>
        </p:txBody>
      </p:sp>
    </p:spTree>
    <p:extLst>
      <p:ext uri="{BB962C8B-B14F-4D97-AF65-F5344CB8AC3E}">
        <p14:creationId xmlns:p14="http://schemas.microsoft.com/office/powerpoint/2010/main" val="725985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21FBB-3742-4259-9635-5E0F2F997B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12E00A-C6A9-4685-9C92-480C43952FC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195738-DDB6-49C3-8094-BD17CD1C0B20}"/>
              </a:ext>
            </a:extLst>
          </p:cNvPr>
          <p:cNvSpPr>
            <a:spLocks noGrp="1"/>
          </p:cNvSpPr>
          <p:nvPr>
            <p:ph type="dt" sz="half" idx="10"/>
          </p:nvPr>
        </p:nvSpPr>
        <p:spPr/>
        <p:txBody>
          <a:bodyPr/>
          <a:lstStyle/>
          <a:p>
            <a:fld id="{470B3EF2-66F4-4B42-B080-C388E0B01AA5}" type="datetimeFigureOut">
              <a:rPr lang="en-US" smtClean="0"/>
              <a:t>10/17/2019</a:t>
            </a:fld>
            <a:endParaRPr lang="en-US"/>
          </a:p>
        </p:txBody>
      </p:sp>
      <p:sp>
        <p:nvSpPr>
          <p:cNvPr id="5" name="Footer Placeholder 4">
            <a:extLst>
              <a:ext uri="{FF2B5EF4-FFF2-40B4-BE49-F238E27FC236}">
                <a16:creationId xmlns:a16="http://schemas.microsoft.com/office/drawing/2014/main" id="{DAA1E556-D027-4AB6-BB09-5C7CCC09C6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06975E-0083-4E84-A315-361420999D21}"/>
              </a:ext>
            </a:extLst>
          </p:cNvPr>
          <p:cNvSpPr>
            <a:spLocks noGrp="1"/>
          </p:cNvSpPr>
          <p:nvPr>
            <p:ph type="sldNum" sz="quarter" idx="12"/>
          </p:nvPr>
        </p:nvSpPr>
        <p:spPr/>
        <p:txBody>
          <a:bodyPr/>
          <a:lstStyle/>
          <a:p>
            <a:fld id="{3AFC88AF-AA69-4266-898A-EF266FE575D7}" type="slidenum">
              <a:rPr lang="en-US" smtClean="0"/>
              <a:t>‹#›</a:t>
            </a:fld>
            <a:endParaRPr lang="en-US"/>
          </a:p>
        </p:txBody>
      </p:sp>
    </p:spTree>
    <p:extLst>
      <p:ext uri="{BB962C8B-B14F-4D97-AF65-F5344CB8AC3E}">
        <p14:creationId xmlns:p14="http://schemas.microsoft.com/office/powerpoint/2010/main" val="1983699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83CC7-D19D-4D45-B888-D1F9851A8A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CD249A7-2E9C-463C-B308-24390DEB82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E24F23C-6330-4424-B821-0D7314CE9AC6}"/>
              </a:ext>
            </a:extLst>
          </p:cNvPr>
          <p:cNvSpPr>
            <a:spLocks noGrp="1"/>
          </p:cNvSpPr>
          <p:nvPr>
            <p:ph type="dt" sz="half" idx="10"/>
          </p:nvPr>
        </p:nvSpPr>
        <p:spPr/>
        <p:txBody>
          <a:bodyPr/>
          <a:lstStyle/>
          <a:p>
            <a:fld id="{470B3EF2-66F4-4B42-B080-C388E0B01AA5}" type="datetimeFigureOut">
              <a:rPr lang="en-US" smtClean="0"/>
              <a:t>10/17/2019</a:t>
            </a:fld>
            <a:endParaRPr lang="en-US"/>
          </a:p>
        </p:txBody>
      </p:sp>
      <p:sp>
        <p:nvSpPr>
          <p:cNvPr id="5" name="Footer Placeholder 4">
            <a:extLst>
              <a:ext uri="{FF2B5EF4-FFF2-40B4-BE49-F238E27FC236}">
                <a16:creationId xmlns:a16="http://schemas.microsoft.com/office/drawing/2014/main" id="{E45C766C-FD2A-422F-814C-EBC0849158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8A0DDB-C8DC-4FF9-9056-29A091D8CCB3}"/>
              </a:ext>
            </a:extLst>
          </p:cNvPr>
          <p:cNvSpPr>
            <a:spLocks noGrp="1"/>
          </p:cNvSpPr>
          <p:nvPr>
            <p:ph type="sldNum" sz="quarter" idx="12"/>
          </p:nvPr>
        </p:nvSpPr>
        <p:spPr/>
        <p:txBody>
          <a:bodyPr/>
          <a:lstStyle/>
          <a:p>
            <a:fld id="{3AFC88AF-AA69-4266-898A-EF266FE575D7}" type="slidenum">
              <a:rPr lang="en-US" smtClean="0"/>
              <a:t>‹#›</a:t>
            </a:fld>
            <a:endParaRPr lang="en-US"/>
          </a:p>
        </p:txBody>
      </p:sp>
    </p:spTree>
    <p:extLst>
      <p:ext uri="{BB962C8B-B14F-4D97-AF65-F5344CB8AC3E}">
        <p14:creationId xmlns:p14="http://schemas.microsoft.com/office/powerpoint/2010/main" val="1257987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F119A-D324-4521-A22F-6580ACC5EA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8B546A-ABDD-4E8C-A327-995F0DEFA55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AEF5848-6BEE-43E2-9996-02C5586A4E4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F60E471-0F0D-4013-9B11-16FE440E95F6}"/>
              </a:ext>
            </a:extLst>
          </p:cNvPr>
          <p:cNvSpPr>
            <a:spLocks noGrp="1"/>
          </p:cNvSpPr>
          <p:nvPr>
            <p:ph type="dt" sz="half" idx="10"/>
          </p:nvPr>
        </p:nvSpPr>
        <p:spPr/>
        <p:txBody>
          <a:bodyPr/>
          <a:lstStyle/>
          <a:p>
            <a:fld id="{470B3EF2-66F4-4B42-B080-C388E0B01AA5}" type="datetimeFigureOut">
              <a:rPr lang="en-US" smtClean="0"/>
              <a:t>10/17/2019</a:t>
            </a:fld>
            <a:endParaRPr lang="en-US"/>
          </a:p>
        </p:txBody>
      </p:sp>
      <p:sp>
        <p:nvSpPr>
          <p:cNvPr id="6" name="Footer Placeholder 5">
            <a:extLst>
              <a:ext uri="{FF2B5EF4-FFF2-40B4-BE49-F238E27FC236}">
                <a16:creationId xmlns:a16="http://schemas.microsoft.com/office/drawing/2014/main" id="{BF2D25C7-E8F9-4D32-B4F0-85C3A74082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7343CA-A86E-4CFF-B71E-05516FA9300D}"/>
              </a:ext>
            </a:extLst>
          </p:cNvPr>
          <p:cNvSpPr>
            <a:spLocks noGrp="1"/>
          </p:cNvSpPr>
          <p:nvPr>
            <p:ph type="sldNum" sz="quarter" idx="12"/>
          </p:nvPr>
        </p:nvSpPr>
        <p:spPr/>
        <p:txBody>
          <a:bodyPr/>
          <a:lstStyle/>
          <a:p>
            <a:fld id="{3AFC88AF-AA69-4266-898A-EF266FE575D7}" type="slidenum">
              <a:rPr lang="en-US" smtClean="0"/>
              <a:t>‹#›</a:t>
            </a:fld>
            <a:endParaRPr lang="en-US"/>
          </a:p>
        </p:txBody>
      </p:sp>
    </p:spTree>
    <p:extLst>
      <p:ext uri="{BB962C8B-B14F-4D97-AF65-F5344CB8AC3E}">
        <p14:creationId xmlns:p14="http://schemas.microsoft.com/office/powerpoint/2010/main" val="675589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325BE-53BF-470D-920A-47C5B355677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4A466E8-4A2A-4136-B07F-E32501CA6A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20B828-447E-48C8-B6CE-48341BC8D4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AF5F62-8998-49C1-997D-DE64BBB8A9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DAE31D-E811-444B-82C7-F6D799A2FC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690B46-71AD-42E6-B405-61C48E5311E8}"/>
              </a:ext>
            </a:extLst>
          </p:cNvPr>
          <p:cNvSpPr>
            <a:spLocks noGrp="1"/>
          </p:cNvSpPr>
          <p:nvPr>
            <p:ph type="dt" sz="half" idx="10"/>
          </p:nvPr>
        </p:nvSpPr>
        <p:spPr/>
        <p:txBody>
          <a:bodyPr/>
          <a:lstStyle/>
          <a:p>
            <a:fld id="{470B3EF2-66F4-4B42-B080-C388E0B01AA5}" type="datetimeFigureOut">
              <a:rPr lang="en-US" smtClean="0"/>
              <a:t>10/17/2019</a:t>
            </a:fld>
            <a:endParaRPr lang="en-US"/>
          </a:p>
        </p:txBody>
      </p:sp>
      <p:sp>
        <p:nvSpPr>
          <p:cNvPr id="8" name="Footer Placeholder 7">
            <a:extLst>
              <a:ext uri="{FF2B5EF4-FFF2-40B4-BE49-F238E27FC236}">
                <a16:creationId xmlns:a16="http://schemas.microsoft.com/office/drawing/2014/main" id="{0D79678D-4F08-426B-A3E7-FD33E4BAC72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47ED6D-CE17-43A3-8532-2EB2D0F9D737}"/>
              </a:ext>
            </a:extLst>
          </p:cNvPr>
          <p:cNvSpPr>
            <a:spLocks noGrp="1"/>
          </p:cNvSpPr>
          <p:nvPr>
            <p:ph type="sldNum" sz="quarter" idx="12"/>
          </p:nvPr>
        </p:nvSpPr>
        <p:spPr/>
        <p:txBody>
          <a:bodyPr/>
          <a:lstStyle/>
          <a:p>
            <a:fld id="{3AFC88AF-AA69-4266-898A-EF266FE575D7}" type="slidenum">
              <a:rPr lang="en-US" smtClean="0"/>
              <a:t>‹#›</a:t>
            </a:fld>
            <a:endParaRPr lang="en-US"/>
          </a:p>
        </p:txBody>
      </p:sp>
    </p:spTree>
    <p:extLst>
      <p:ext uri="{BB962C8B-B14F-4D97-AF65-F5344CB8AC3E}">
        <p14:creationId xmlns:p14="http://schemas.microsoft.com/office/powerpoint/2010/main" val="882173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46C59-FB6D-4FA8-8590-B7A60F6164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385E0E-DF51-4462-B213-70BC5D1BAFAC}"/>
              </a:ext>
            </a:extLst>
          </p:cNvPr>
          <p:cNvSpPr>
            <a:spLocks noGrp="1"/>
          </p:cNvSpPr>
          <p:nvPr>
            <p:ph type="dt" sz="half" idx="10"/>
          </p:nvPr>
        </p:nvSpPr>
        <p:spPr/>
        <p:txBody>
          <a:bodyPr/>
          <a:lstStyle/>
          <a:p>
            <a:fld id="{470B3EF2-66F4-4B42-B080-C388E0B01AA5}" type="datetimeFigureOut">
              <a:rPr lang="en-US" smtClean="0"/>
              <a:t>10/17/2019</a:t>
            </a:fld>
            <a:endParaRPr lang="en-US"/>
          </a:p>
        </p:txBody>
      </p:sp>
      <p:sp>
        <p:nvSpPr>
          <p:cNvPr id="4" name="Footer Placeholder 3">
            <a:extLst>
              <a:ext uri="{FF2B5EF4-FFF2-40B4-BE49-F238E27FC236}">
                <a16:creationId xmlns:a16="http://schemas.microsoft.com/office/drawing/2014/main" id="{717313E7-CA02-46EA-B4A3-1D47627F0D3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C006743-1B0E-4573-B19A-36AD6AC230AE}"/>
              </a:ext>
            </a:extLst>
          </p:cNvPr>
          <p:cNvSpPr>
            <a:spLocks noGrp="1"/>
          </p:cNvSpPr>
          <p:nvPr>
            <p:ph type="sldNum" sz="quarter" idx="12"/>
          </p:nvPr>
        </p:nvSpPr>
        <p:spPr/>
        <p:txBody>
          <a:bodyPr/>
          <a:lstStyle/>
          <a:p>
            <a:fld id="{3AFC88AF-AA69-4266-898A-EF266FE575D7}" type="slidenum">
              <a:rPr lang="en-US" smtClean="0"/>
              <a:t>‹#›</a:t>
            </a:fld>
            <a:endParaRPr lang="en-US"/>
          </a:p>
        </p:txBody>
      </p:sp>
    </p:spTree>
    <p:extLst>
      <p:ext uri="{BB962C8B-B14F-4D97-AF65-F5344CB8AC3E}">
        <p14:creationId xmlns:p14="http://schemas.microsoft.com/office/powerpoint/2010/main" val="2541541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BF7F80-94AA-46B4-8C99-F1CBFE61EC7C}"/>
              </a:ext>
            </a:extLst>
          </p:cNvPr>
          <p:cNvSpPr>
            <a:spLocks noGrp="1"/>
          </p:cNvSpPr>
          <p:nvPr>
            <p:ph type="dt" sz="half" idx="10"/>
          </p:nvPr>
        </p:nvSpPr>
        <p:spPr/>
        <p:txBody>
          <a:bodyPr/>
          <a:lstStyle/>
          <a:p>
            <a:fld id="{470B3EF2-66F4-4B42-B080-C388E0B01AA5}" type="datetimeFigureOut">
              <a:rPr lang="en-US" smtClean="0"/>
              <a:t>10/17/2019</a:t>
            </a:fld>
            <a:endParaRPr lang="en-US"/>
          </a:p>
        </p:txBody>
      </p:sp>
      <p:sp>
        <p:nvSpPr>
          <p:cNvPr id="3" name="Footer Placeholder 2">
            <a:extLst>
              <a:ext uri="{FF2B5EF4-FFF2-40B4-BE49-F238E27FC236}">
                <a16:creationId xmlns:a16="http://schemas.microsoft.com/office/drawing/2014/main" id="{25E7ADE7-768D-4F37-A6F4-1BD2B8118F7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5147E5E-BB56-4B89-AB9C-6AE877AFDBFD}"/>
              </a:ext>
            </a:extLst>
          </p:cNvPr>
          <p:cNvSpPr>
            <a:spLocks noGrp="1"/>
          </p:cNvSpPr>
          <p:nvPr>
            <p:ph type="sldNum" sz="quarter" idx="12"/>
          </p:nvPr>
        </p:nvSpPr>
        <p:spPr/>
        <p:txBody>
          <a:bodyPr/>
          <a:lstStyle/>
          <a:p>
            <a:fld id="{3AFC88AF-AA69-4266-898A-EF266FE575D7}" type="slidenum">
              <a:rPr lang="en-US" smtClean="0"/>
              <a:t>‹#›</a:t>
            </a:fld>
            <a:endParaRPr lang="en-US"/>
          </a:p>
        </p:txBody>
      </p:sp>
    </p:spTree>
    <p:extLst>
      <p:ext uri="{BB962C8B-B14F-4D97-AF65-F5344CB8AC3E}">
        <p14:creationId xmlns:p14="http://schemas.microsoft.com/office/powerpoint/2010/main" val="3587484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AFDBB-1793-400A-95D6-DEF6DEE605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3DFD00-45D9-4BBC-96D4-D0E9C33048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379DDCE-390A-4CDB-9CAF-A50AA19ACE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6A2478-8B18-46FF-A4D9-FCC360DB249F}"/>
              </a:ext>
            </a:extLst>
          </p:cNvPr>
          <p:cNvSpPr>
            <a:spLocks noGrp="1"/>
          </p:cNvSpPr>
          <p:nvPr>
            <p:ph type="dt" sz="half" idx="10"/>
          </p:nvPr>
        </p:nvSpPr>
        <p:spPr/>
        <p:txBody>
          <a:bodyPr/>
          <a:lstStyle/>
          <a:p>
            <a:fld id="{470B3EF2-66F4-4B42-B080-C388E0B01AA5}" type="datetimeFigureOut">
              <a:rPr lang="en-US" smtClean="0"/>
              <a:t>10/17/2019</a:t>
            </a:fld>
            <a:endParaRPr lang="en-US"/>
          </a:p>
        </p:txBody>
      </p:sp>
      <p:sp>
        <p:nvSpPr>
          <p:cNvPr id="6" name="Footer Placeholder 5">
            <a:extLst>
              <a:ext uri="{FF2B5EF4-FFF2-40B4-BE49-F238E27FC236}">
                <a16:creationId xmlns:a16="http://schemas.microsoft.com/office/drawing/2014/main" id="{E90BE6E6-CD6C-46B3-8AE0-5C82C42426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443495-84F2-40FC-9F9F-80E76E52C016}"/>
              </a:ext>
            </a:extLst>
          </p:cNvPr>
          <p:cNvSpPr>
            <a:spLocks noGrp="1"/>
          </p:cNvSpPr>
          <p:nvPr>
            <p:ph type="sldNum" sz="quarter" idx="12"/>
          </p:nvPr>
        </p:nvSpPr>
        <p:spPr/>
        <p:txBody>
          <a:bodyPr/>
          <a:lstStyle/>
          <a:p>
            <a:fld id="{3AFC88AF-AA69-4266-898A-EF266FE575D7}" type="slidenum">
              <a:rPr lang="en-US" smtClean="0"/>
              <a:t>‹#›</a:t>
            </a:fld>
            <a:endParaRPr lang="en-US"/>
          </a:p>
        </p:txBody>
      </p:sp>
    </p:spTree>
    <p:extLst>
      <p:ext uri="{BB962C8B-B14F-4D97-AF65-F5344CB8AC3E}">
        <p14:creationId xmlns:p14="http://schemas.microsoft.com/office/powerpoint/2010/main" val="797783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C677E-6DB7-4A2E-900F-DF2E6BC75A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D53E8FC-E9AF-438F-842B-A2957F409D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46F654E-3FBC-4B79-BF29-31D6CEEAC3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E8D976-49B5-430C-BACE-EF05856BACD7}"/>
              </a:ext>
            </a:extLst>
          </p:cNvPr>
          <p:cNvSpPr>
            <a:spLocks noGrp="1"/>
          </p:cNvSpPr>
          <p:nvPr>
            <p:ph type="dt" sz="half" idx="10"/>
          </p:nvPr>
        </p:nvSpPr>
        <p:spPr/>
        <p:txBody>
          <a:bodyPr/>
          <a:lstStyle/>
          <a:p>
            <a:fld id="{470B3EF2-66F4-4B42-B080-C388E0B01AA5}" type="datetimeFigureOut">
              <a:rPr lang="en-US" smtClean="0"/>
              <a:t>10/17/2019</a:t>
            </a:fld>
            <a:endParaRPr lang="en-US"/>
          </a:p>
        </p:txBody>
      </p:sp>
      <p:sp>
        <p:nvSpPr>
          <p:cNvPr id="6" name="Footer Placeholder 5">
            <a:extLst>
              <a:ext uri="{FF2B5EF4-FFF2-40B4-BE49-F238E27FC236}">
                <a16:creationId xmlns:a16="http://schemas.microsoft.com/office/drawing/2014/main" id="{C4FBC158-FD95-4BBD-AAB1-A4C9AD54BA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B41BA4-9590-4FD7-8065-30594841E804}"/>
              </a:ext>
            </a:extLst>
          </p:cNvPr>
          <p:cNvSpPr>
            <a:spLocks noGrp="1"/>
          </p:cNvSpPr>
          <p:nvPr>
            <p:ph type="sldNum" sz="quarter" idx="12"/>
          </p:nvPr>
        </p:nvSpPr>
        <p:spPr/>
        <p:txBody>
          <a:bodyPr/>
          <a:lstStyle/>
          <a:p>
            <a:fld id="{3AFC88AF-AA69-4266-898A-EF266FE575D7}" type="slidenum">
              <a:rPr lang="en-US" smtClean="0"/>
              <a:t>‹#›</a:t>
            </a:fld>
            <a:endParaRPr lang="en-US"/>
          </a:p>
        </p:txBody>
      </p:sp>
    </p:spTree>
    <p:extLst>
      <p:ext uri="{BB962C8B-B14F-4D97-AF65-F5344CB8AC3E}">
        <p14:creationId xmlns:p14="http://schemas.microsoft.com/office/powerpoint/2010/main" val="2759831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769347-B338-4A48-8552-69F7CC8D1B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E866AF2-A62F-41A1-8273-3DA0832049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AF81F4-9110-41E6-AF9B-AABA5A2268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0B3EF2-66F4-4B42-B080-C388E0B01AA5}" type="datetimeFigureOut">
              <a:rPr lang="en-US" smtClean="0"/>
              <a:t>10/17/2019</a:t>
            </a:fld>
            <a:endParaRPr lang="en-US"/>
          </a:p>
        </p:txBody>
      </p:sp>
      <p:sp>
        <p:nvSpPr>
          <p:cNvPr id="5" name="Footer Placeholder 4">
            <a:extLst>
              <a:ext uri="{FF2B5EF4-FFF2-40B4-BE49-F238E27FC236}">
                <a16:creationId xmlns:a16="http://schemas.microsoft.com/office/drawing/2014/main" id="{ACA1564B-8EB0-4413-AEF1-84FC53A7D8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28121CE-7ED1-4C7B-9200-67FC2DD7AB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FC88AF-AA69-4266-898A-EF266FE575D7}" type="slidenum">
              <a:rPr lang="en-US" smtClean="0"/>
              <a:t>‹#›</a:t>
            </a:fld>
            <a:endParaRPr lang="en-US"/>
          </a:p>
        </p:txBody>
      </p:sp>
    </p:spTree>
    <p:extLst>
      <p:ext uri="{BB962C8B-B14F-4D97-AF65-F5344CB8AC3E}">
        <p14:creationId xmlns:p14="http://schemas.microsoft.com/office/powerpoint/2010/main" val="3620530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1"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310B2C-3A49-445F-8ABF-26242BAD679A}" type="datetimeFigureOut">
              <a:rPr lang="en-US" smtClean="0"/>
              <a:t>10/17/2019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A842ED-EDDC-420B-A7AF-489ADD0932D9}" type="slidenum">
              <a:rPr lang="en-US" smtClean="0"/>
              <a:t>‹#›</a:t>
            </a:fld>
            <a:endParaRPr lang="en-US"/>
          </a:p>
        </p:txBody>
      </p:sp>
    </p:spTree>
    <p:extLst>
      <p:ext uri="{BB962C8B-B14F-4D97-AF65-F5344CB8AC3E}">
        <p14:creationId xmlns:p14="http://schemas.microsoft.com/office/powerpoint/2010/main" val="1667056406"/>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CAC912D-2299-40D6-9D29-4487800C6285}"/>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25A16B3-2EB0-4CD6-8798-E9C1559F7FCE}"/>
              </a:ext>
            </a:extLst>
          </p:cNvPr>
          <p:cNvSpPr>
            <a:spLocks noGrp="1" noChangeArrowheads="1"/>
          </p:cNvSpPr>
          <p:nvPr>
            <p:ph type="body" idx="1"/>
          </p:nvPr>
        </p:nvSpPr>
        <p:spPr bwMode="auto">
          <a:xfrm>
            <a:off x="609600" y="1600203"/>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49777553-14EA-4E99-B892-0BFEDC6D744A}"/>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50"/>
            </a:lvl1pPr>
          </a:lstStyle>
          <a:p>
            <a:endParaRPr lang="en-US" altLang="en-US"/>
          </a:p>
        </p:txBody>
      </p:sp>
      <p:sp>
        <p:nvSpPr>
          <p:cNvPr id="1029" name="Rectangle 5">
            <a:extLst>
              <a:ext uri="{FF2B5EF4-FFF2-40B4-BE49-F238E27FC236}">
                <a16:creationId xmlns:a16="http://schemas.microsoft.com/office/drawing/2014/main" id="{AB334395-1BF5-4629-BE95-5C06DACC4492}"/>
              </a:ext>
            </a:extLst>
          </p:cNvPr>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50"/>
            </a:lvl1pPr>
          </a:lstStyle>
          <a:p>
            <a:endParaRPr lang="en-US" altLang="en-US"/>
          </a:p>
        </p:txBody>
      </p:sp>
      <p:sp>
        <p:nvSpPr>
          <p:cNvPr id="1030" name="Rectangle 6">
            <a:extLst>
              <a:ext uri="{FF2B5EF4-FFF2-40B4-BE49-F238E27FC236}">
                <a16:creationId xmlns:a16="http://schemas.microsoft.com/office/drawing/2014/main" id="{1B775599-31A1-470E-B6F6-78EFC8CED63D}"/>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50"/>
            </a:lvl1pPr>
          </a:lstStyle>
          <a:p>
            <a:fld id="{0C953CFA-C71C-4991-9AE0-33563B4D9A0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9" r:id="rId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4381" y="374349"/>
            <a:ext cx="10283252" cy="1024270"/>
          </a:xfrm>
          <a:solidFill>
            <a:srgbClr val="C00000"/>
          </a:solidFill>
        </p:spPr>
        <p:txBody>
          <a:bodyPr>
            <a:normAutofit fontScale="90000"/>
          </a:bodyPr>
          <a:lstStyle/>
          <a:p>
            <a:br>
              <a:rPr lang="en-US" dirty="0"/>
            </a:br>
            <a:r>
              <a:rPr lang="en-US" b="1" dirty="0">
                <a:solidFill>
                  <a:schemeClr val="bg1"/>
                </a:solidFill>
              </a:rPr>
              <a:t>Changes of State</a:t>
            </a:r>
            <a:endParaRPr lang="en-US" dirty="0">
              <a:solidFill>
                <a:schemeClr val="bg1"/>
              </a:solidFill>
            </a:endParaRPr>
          </a:p>
        </p:txBody>
      </p:sp>
      <p:sp>
        <p:nvSpPr>
          <p:cNvPr id="3" name="Subtitle 2"/>
          <p:cNvSpPr>
            <a:spLocks noGrp="1"/>
          </p:cNvSpPr>
          <p:nvPr>
            <p:ph type="subTitle" idx="1"/>
          </p:nvPr>
        </p:nvSpPr>
        <p:spPr>
          <a:xfrm>
            <a:off x="1538513" y="1578499"/>
            <a:ext cx="9524227" cy="1024270"/>
          </a:xfrm>
        </p:spPr>
        <p:txBody>
          <a:bodyPr/>
          <a:lstStyle/>
          <a:p>
            <a:r>
              <a:rPr lang="en-US" b="1" dirty="0"/>
              <a:t>Melting, Freezing, Vaporization, Evaporation, Condensation, Sublimation, Deposition OH MY</a:t>
            </a:r>
            <a:r>
              <a:rPr lang="en-US" dirty="0"/>
              <a:t>!</a:t>
            </a:r>
          </a:p>
        </p:txBody>
      </p:sp>
      <p:pic>
        <p:nvPicPr>
          <p:cNvPr id="5" name="Picture 4"/>
          <p:cNvPicPr>
            <a:picLocks noChangeAspect="1"/>
          </p:cNvPicPr>
          <p:nvPr/>
        </p:nvPicPr>
        <p:blipFill>
          <a:blip r:embed="rId2"/>
          <a:stretch>
            <a:fillRect/>
          </a:stretch>
        </p:blipFill>
        <p:spPr>
          <a:xfrm>
            <a:off x="3112478" y="2625704"/>
            <a:ext cx="5956568" cy="4232298"/>
          </a:xfrm>
          <a:prstGeom prst="rect">
            <a:avLst/>
          </a:prstGeom>
        </p:spPr>
      </p:pic>
    </p:spTree>
    <p:extLst>
      <p:ext uri="{BB962C8B-B14F-4D97-AF65-F5344CB8AC3E}">
        <p14:creationId xmlns:p14="http://schemas.microsoft.com/office/powerpoint/2010/main" val="2891052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5"/>
            <a:ext cx="10515600" cy="996983"/>
          </a:xfrm>
          <a:solidFill>
            <a:srgbClr val="FF0000"/>
          </a:solidFill>
        </p:spPr>
        <p:txBody>
          <a:bodyPr>
            <a:normAutofit/>
          </a:bodyPr>
          <a:lstStyle/>
          <a:p>
            <a:pPr algn="ctr"/>
            <a:r>
              <a:rPr lang="en-US" sz="5400" b="1" dirty="0"/>
              <a:t>Change of state: MELTING</a:t>
            </a:r>
          </a:p>
        </p:txBody>
      </p:sp>
      <p:sp>
        <p:nvSpPr>
          <p:cNvPr id="4" name="Content Placeholder 3"/>
          <p:cNvSpPr>
            <a:spLocks noGrp="1"/>
          </p:cNvSpPr>
          <p:nvPr>
            <p:ph idx="1"/>
          </p:nvPr>
        </p:nvSpPr>
        <p:spPr>
          <a:xfrm>
            <a:off x="838200" y="1524000"/>
            <a:ext cx="9372600" cy="4930808"/>
          </a:xfrm>
        </p:spPr>
        <p:txBody>
          <a:bodyPr>
            <a:normAutofit/>
          </a:bodyPr>
          <a:lstStyle/>
          <a:p>
            <a:r>
              <a:rPr lang="en-US" sz="3200" dirty="0"/>
              <a:t>Melting:  </a:t>
            </a:r>
            <a:r>
              <a:rPr lang="en-US" sz="3200" u="sng" dirty="0"/>
              <a:t>The change of a solid to a liquid.</a:t>
            </a:r>
          </a:p>
          <a:p>
            <a:pPr marL="64008" indent="0">
              <a:buNone/>
            </a:pPr>
            <a:endParaRPr lang="en-US" sz="3200" dirty="0"/>
          </a:p>
          <a:p>
            <a:r>
              <a:rPr lang="en-US" sz="3200" u="sng" dirty="0"/>
              <a:t>Energy (HEAT) </a:t>
            </a:r>
            <a:r>
              <a:rPr lang="en-US" sz="3200" dirty="0"/>
              <a:t>must be </a:t>
            </a:r>
            <a:r>
              <a:rPr lang="en-US" sz="3200" u="sng" dirty="0"/>
              <a:t>added</a:t>
            </a:r>
            <a:r>
              <a:rPr lang="en-US" sz="3200" dirty="0"/>
              <a:t> to the substance to make it </a:t>
            </a:r>
            <a:r>
              <a:rPr lang="en-US" sz="3200" u="sng" dirty="0"/>
              <a:t>melt</a:t>
            </a:r>
            <a:r>
              <a:rPr lang="en-US" sz="3200" dirty="0"/>
              <a:t>.</a:t>
            </a:r>
          </a:p>
          <a:p>
            <a:endParaRPr lang="en-US" sz="3200" dirty="0"/>
          </a:p>
          <a:p>
            <a:r>
              <a:rPr lang="en-US" sz="3200" dirty="0"/>
              <a:t>Endothermic</a:t>
            </a:r>
          </a:p>
          <a:p>
            <a:pPr marL="0" indent="0">
              <a:buNone/>
            </a:pPr>
            <a:endParaRPr lang="en-US" sz="3200" dirty="0"/>
          </a:p>
          <a:p>
            <a:pPr marL="537210" lvl="1" indent="0">
              <a:buNone/>
            </a:pPr>
            <a:endParaRPr lang="en-US" sz="2800" dirty="0"/>
          </a:p>
        </p:txBody>
      </p:sp>
      <p:pic>
        <p:nvPicPr>
          <p:cNvPr id="6" name="Picture 5"/>
          <p:cNvPicPr>
            <a:picLocks noChangeAspect="1"/>
          </p:cNvPicPr>
          <p:nvPr/>
        </p:nvPicPr>
        <p:blipFill>
          <a:blip r:embed="rId2"/>
          <a:stretch>
            <a:fillRect/>
          </a:stretch>
        </p:blipFill>
        <p:spPr>
          <a:xfrm>
            <a:off x="6096000" y="3989404"/>
            <a:ext cx="3822700" cy="2120900"/>
          </a:xfrm>
          <a:prstGeom prst="rect">
            <a:avLst/>
          </a:prstGeom>
        </p:spPr>
      </p:pic>
    </p:spTree>
    <p:extLst>
      <p:ext uri="{BB962C8B-B14F-4D97-AF65-F5344CB8AC3E}">
        <p14:creationId xmlns:p14="http://schemas.microsoft.com/office/powerpoint/2010/main" val="1256848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113" y="381000"/>
            <a:ext cx="10164417" cy="1018032"/>
          </a:xfrm>
          <a:solidFill>
            <a:srgbClr val="FF0000"/>
          </a:solidFill>
        </p:spPr>
        <p:txBody>
          <a:bodyPr>
            <a:normAutofit/>
          </a:bodyPr>
          <a:lstStyle/>
          <a:p>
            <a:pPr algn="ctr"/>
            <a:r>
              <a:rPr lang="en-US" sz="5400" b="1" dirty="0"/>
              <a:t>Melting…</a:t>
            </a:r>
          </a:p>
        </p:txBody>
      </p:sp>
      <p:sp>
        <p:nvSpPr>
          <p:cNvPr id="3" name="Content Placeholder 2"/>
          <p:cNvSpPr>
            <a:spLocks noGrp="1"/>
          </p:cNvSpPr>
          <p:nvPr>
            <p:ph idx="1"/>
          </p:nvPr>
        </p:nvSpPr>
        <p:spPr>
          <a:xfrm>
            <a:off x="689113" y="1828801"/>
            <a:ext cx="10164417" cy="4800600"/>
          </a:xfrm>
        </p:spPr>
        <p:txBody>
          <a:bodyPr/>
          <a:lstStyle/>
          <a:p>
            <a:r>
              <a:rPr lang="en-US" sz="3200" dirty="0"/>
              <a:t>As the substance is melting, the particles are </a:t>
            </a:r>
            <a:r>
              <a:rPr lang="en-US" sz="3200" u="sng" dirty="0"/>
              <a:t>moving faster </a:t>
            </a:r>
            <a:r>
              <a:rPr lang="en-US" sz="3200" dirty="0"/>
              <a:t>because </a:t>
            </a:r>
            <a:r>
              <a:rPr lang="en-US" sz="3200" u="sng" dirty="0"/>
              <a:t>energy/heat </a:t>
            </a:r>
            <a:r>
              <a:rPr lang="en-US" sz="3200" dirty="0"/>
              <a:t>was added.</a:t>
            </a:r>
          </a:p>
          <a:p>
            <a:r>
              <a:rPr lang="en-US" sz="3200" dirty="0"/>
              <a:t>The particles are also </a:t>
            </a:r>
            <a:r>
              <a:rPr lang="en-US" sz="3200" u="sng" dirty="0"/>
              <a:t>spreading out </a:t>
            </a:r>
            <a:r>
              <a:rPr lang="en-US" sz="3200" dirty="0"/>
              <a:t>more because the </a:t>
            </a:r>
            <a:r>
              <a:rPr lang="en-US" sz="3200" u="sng" dirty="0"/>
              <a:t>attraction is less </a:t>
            </a:r>
            <a:r>
              <a:rPr lang="en-US" sz="3200" dirty="0"/>
              <a:t>and they are going from a solid (packed together) into a liquid (loosely packed)</a:t>
            </a:r>
          </a:p>
        </p:txBody>
      </p:sp>
      <p:pic>
        <p:nvPicPr>
          <p:cNvPr id="4" name="Picture 3"/>
          <p:cNvPicPr>
            <a:picLocks noChangeAspect="1"/>
          </p:cNvPicPr>
          <p:nvPr/>
        </p:nvPicPr>
        <p:blipFill>
          <a:blip r:embed="rId2"/>
          <a:stretch>
            <a:fillRect/>
          </a:stretch>
        </p:blipFill>
        <p:spPr>
          <a:xfrm>
            <a:off x="6096000" y="4279899"/>
            <a:ext cx="3065047" cy="1968500"/>
          </a:xfrm>
          <a:prstGeom prst="rect">
            <a:avLst/>
          </a:prstGeom>
        </p:spPr>
      </p:pic>
      <p:pic>
        <p:nvPicPr>
          <p:cNvPr id="5" name="Picture 4"/>
          <p:cNvPicPr>
            <a:picLocks noChangeAspect="1"/>
          </p:cNvPicPr>
          <p:nvPr/>
        </p:nvPicPr>
        <p:blipFill>
          <a:blip r:embed="rId3"/>
          <a:stretch>
            <a:fillRect/>
          </a:stretch>
        </p:blipFill>
        <p:spPr>
          <a:xfrm>
            <a:off x="1904999" y="4343399"/>
            <a:ext cx="3556000" cy="2286000"/>
          </a:xfrm>
          <a:prstGeom prst="rect">
            <a:avLst/>
          </a:prstGeom>
        </p:spPr>
      </p:pic>
      <p:sp>
        <p:nvSpPr>
          <p:cNvPr id="6" name="Right Arrow 5"/>
          <p:cNvSpPr/>
          <p:nvPr/>
        </p:nvSpPr>
        <p:spPr>
          <a:xfrm>
            <a:off x="5105399" y="4876799"/>
            <a:ext cx="1371600" cy="6096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4448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6"/>
            <a:ext cx="10515600" cy="960092"/>
          </a:xfrm>
          <a:solidFill>
            <a:schemeClr val="accent6">
              <a:lumMod val="40000"/>
              <a:lumOff val="60000"/>
            </a:schemeClr>
          </a:solidFill>
        </p:spPr>
        <p:txBody>
          <a:bodyPr>
            <a:normAutofit/>
          </a:bodyPr>
          <a:lstStyle/>
          <a:p>
            <a:pPr algn="ctr"/>
            <a:r>
              <a:rPr lang="en-US" sz="5400" b="1" dirty="0"/>
              <a:t>Change of state:  Vaporization</a:t>
            </a:r>
          </a:p>
        </p:txBody>
      </p:sp>
      <p:sp>
        <p:nvSpPr>
          <p:cNvPr id="4" name="Content Placeholder 3"/>
          <p:cNvSpPr>
            <a:spLocks noGrp="1"/>
          </p:cNvSpPr>
          <p:nvPr>
            <p:ph idx="1"/>
          </p:nvPr>
        </p:nvSpPr>
        <p:spPr>
          <a:xfrm>
            <a:off x="838200" y="1752600"/>
            <a:ext cx="10515600" cy="4702208"/>
          </a:xfrm>
        </p:spPr>
        <p:txBody>
          <a:bodyPr>
            <a:normAutofit/>
          </a:bodyPr>
          <a:lstStyle/>
          <a:p>
            <a:r>
              <a:rPr lang="en-US" sz="3000" dirty="0"/>
              <a:t>Vaporization:  </a:t>
            </a:r>
            <a:r>
              <a:rPr lang="en-US" sz="3000" u="sng" dirty="0"/>
              <a:t>The change of a liquid to  gas.</a:t>
            </a:r>
          </a:p>
          <a:p>
            <a:endParaRPr lang="en-US" sz="3000" dirty="0"/>
          </a:p>
          <a:p>
            <a:r>
              <a:rPr lang="en-US" sz="3000" u="sng" dirty="0"/>
              <a:t>Energy/heat </a:t>
            </a:r>
            <a:r>
              <a:rPr lang="en-US" sz="3000" dirty="0"/>
              <a:t>must be </a:t>
            </a:r>
            <a:r>
              <a:rPr lang="en-US" sz="3000" u="sng" dirty="0"/>
              <a:t>added</a:t>
            </a:r>
            <a:r>
              <a:rPr lang="en-US" sz="3000" dirty="0"/>
              <a:t> to make it </a:t>
            </a:r>
            <a:r>
              <a:rPr lang="en-US" sz="3000" u="sng" dirty="0"/>
              <a:t>evaporate</a:t>
            </a:r>
          </a:p>
          <a:p>
            <a:endParaRPr lang="en-US" sz="3000" u="sng" dirty="0"/>
          </a:p>
          <a:p>
            <a:r>
              <a:rPr lang="en-US" sz="3000" u="sng" dirty="0"/>
              <a:t>Endothermic</a:t>
            </a:r>
            <a:r>
              <a:rPr lang="en-US" sz="3000" dirty="0"/>
              <a:t> </a:t>
            </a:r>
          </a:p>
        </p:txBody>
      </p:sp>
      <p:pic>
        <p:nvPicPr>
          <p:cNvPr id="6" name="Picture 5"/>
          <p:cNvPicPr>
            <a:picLocks noChangeAspect="1"/>
          </p:cNvPicPr>
          <p:nvPr/>
        </p:nvPicPr>
        <p:blipFill>
          <a:blip r:embed="rId2"/>
          <a:stretch>
            <a:fillRect/>
          </a:stretch>
        </p:blipFill>
        <p:spPr>
          <a:xfrm>
            <a:off x="7513983" y="4459356"/>
            <a:ext cx="2861302" cy="1587500"/>
          </a:xfrm>
          <a:prstGeom prst="rect">
            <a:avLst/>
          </a:prstGeom>
        </p:spPr>
      </p:pic>
    </p:spTree>
    <p:extLst>
      <p:ext uri="{BB962C8B-B14F-4D97-AF65-F5344CB8AC3E}">
        <p14:creationId xmlns:p14="http://schemas.microsoft.com/office/powerpoint/2010/main" val="414184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down)">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down)">
                                      <p:cBhvr>
                                        <p:cTn id="1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73345"/>
          </a:xfrm>
          <a:solidFill>
            <a:schemeClr val="accent6">
              <a:lumMod val="40000"/>
              <a:lumOff val="60000"/>
            </a:schemeClr>
          </a:solidFill>
        </p:spPr>
        <p:txBody>
          <a:bodyPr>
            <a:normAutofit/>
          </a:bodyPr>
          <a:lstStyle/>
          <a:p>
            <a:pPr algn="ctr"/>
            <a:r>
              <a:rPr lang="en-US" sz="5400" b="1" dirty="0"/>
              <a:t>Vaporization….</a:t>
            </a:r>
          </a:p>
        </p:txBody>
      </p:sp>
      <p:sp>
        <p:nvSpPr>
          <p:cNvPr id="3" name="Content Placeholder 2"/>
          <p:cNvSpPr>
            <a:spLocks noGrp="1"/>
          </p:cNvSpPr>
          <p:nvPr>
            <p:ph idx="1"/>
          </p:nvPr>
        </p:nvSpPr>
        <p:spPr>
          <a:xfrm>
            <a:off x="838200" y="1600200"/>
            <a:ext cx="10515600" cy="4854608"/>
          </a:xfrm>
        </p:spPr>
        <p:txBody>
          <a:bodyPr/>
          <a:lstStyle/>
          <a:p>
            <a:r>
              <a:rPr lang="en-US" dirty="0"/>
              <a:t>The particles are moving </a:t>
            </a:r>
            <a:r>
              <a:rPr lang="en-US" u="sng" dirty="0"/>
              <a:t>even faster </a:t>
            </a:r>
            <a:r>
              <a:rPr lang="en-US" dirty="0"/>
              <a:t>as they go from a</a:t>
            </a:r>
            <a:r>
              <a:rPr lang="en-US" u="sng" dirty="0"/>
              <a:t> liquid </a:t>
            </a:r>
            <a:r>
              <a:rPr lang="en-US" dirty="0"/>
              <a:t>to a </a:t>
            </a:r>
            <a:r>
              <a:rPr lang="en-US" u="sng" dirty="0"/>
              <a:t>gas</a:t>
            </a:r>
          </a:p>
          <a:p>
            <a:pPr marL="64008" indent="0">
              <a:buNone/>
            </a:pPr>
            <a:endParaRPr lang="en-US" b="1" dirty="0"/>
          </a:p>
          <a:p>
            <a:r>
              <a:rPr lang="en-US" dirty="0"/>
              <a:t>The particles are </a:t>
            </a:r>
            <a:r>
              <a:rPr lang="en-US" u="sng" dirty="0"/>
              <a:t>spreading out farther </a:t>
            </a:r>
            <a:r>
              <a:rPr lang="en-US" dirty="0"/>
              <a:t>and </a:t>
            </a:r>
            <a:r>
              <a:rPr lang="en-US" u="sng" dirty="0"/>
              <a:t>attraction is decreasing</a:t>
            </a:r>
            <a:r>
              <a:rPr lang="en-US" dirty="0"/>
              <a:t>.</a:t>
            </a:r>
          </a:p>
        </p:txBody>
      </p:sp>
      <p:pic>
        <p:nvPicPr>
          <p:cNvPr id="4" name="Picture 3"/>
          <p:cNvPicPr>
            <a:picLocks noChangeAspect="1"/>
          </p:cNvPicPr>
          <p:nvPr/>
        </p:nvPicPr>
        <p:blipFill>
          <a:blip r:embed="rId2"/>
          <a:stretch>
            <a:fillRect/>
          </a:stretch>
        </p:blipFill>
        <p:spPr>
          <a:xfrm>
            <a:off x="2394086" y="4343400"/>
            <a:ext cx="2827753" cy="1816100"/>
          </a:xfrm>
          <a:prstGeom prst="rect">
            <a:avLst/>
          </a:prstGeom>
        </p:spPr>
      </p:pic>
      <p:pic>
        <p:nvPicPr>
          <p:cNvPr id="5" name="Picture 4"/>
          <p:cNvPicPr>
            <a:picLocks noChangeAspect="1"/>
          </p:cNvPicPr>
          <p:nvPr/>
        </p:nvPicPr>
        <p:blipFill>
          <a:blip r:embed="rId3"/>
          <a:stretch>
            <a:fillRect/>
          </a:stretch>
        </p:blipFill>
        <p:spPr>
          <a:xfrm>
            <a:off x="6804991" y="4191000"/>
            <a:ext cx="2032000" cy="2032000"/>
          </a:xfrm>
          <a:prstGeom prst="rect">
            <a:avLst/>
          </a:prstGeom>
        </p:spPr>
      </p:pic>
      <p:sp>
        <p:nvSpPr>
          <p:cNvPr id="6" name="Right Arrow 5"/>
          <p:cNvSpPr/>
          <p:nvPr/>
        </p:nvSpPr>
        <p:spPr>
          <a:xfrm>
            <a:off x="5661991" y="5105400"/>
            <a:ext cx="990600" cy="5334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37146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365125"/>
            <a:ext cx="10515600" cy="1039605"/>
          </a:xfrm>
          <a:solidFill>
            <a:srgbClr val="996600"/>
          </a:solidFill>
        </p:spPr>
        <p:txBody>
          <a:bodyPr>
            <a:normAutofit/>
          </a:bodyPr>
          <a:lstStyle/>
          <a:p>
            <a:pPr algn="ctr"/>
            <a:r>
              <a:rPr lang="en-US" sz="5400" b="1" dirty="0"/>
              <a:t>Change of state:  SUBLIMATION</a:t>
            </a:r>
          </a:p>
        </p:txBody>
      </p:sp>
      <p:sp>
        <p:nvSpPr>
          <p:cNvPr id="4" name="Content Placeholder 3"/>
          <p:cNvSpPr>
            <a:spLocks noGrp="1"/>
          </p:cNvSpPr>
          <p:nvPr>
            <p:ph idx="1"/>
          </p:nvPr>
        </p:nvSpPr>
        <p:spPr/>
        <p:txBody>
          <a:bodyPr>
            <a:normAutofit/>
          </a:bodyPr>
          <a:lstStyle/>
          <a:p>
            <a:r>
              <a:rPr lang="en-US" sz="3200" dirty="0"/>
              <a:t>Sublimation:  The change of a solid directly to a gas.</a:t>
            </a:r>
          </a:p>
          <a:p>
            <a:r>
              <a:rPr lang="en-US" sz="3200" dirty="0"/>
              <a:t>Energy must be added.</a:t>
            </a:r>
          </a:p>
          <a:p>
            <a:pPr lvl="1"/>
            <a:r>
              <a:rPr lang="en-US" sz="3200" dirty="0"/>
              <a:t>Think:  As dry ice is exposed to a warmer temperature (more energy) it will begin to look like its steaming.  </a:t>
            </a:r>
          </a:p>
          <a:p>
            <a:r>
              <a:rPr lang="en-US" sz="3200" dirty="0"/>
              <a:t>Particles are moving faster as the solid turns into a gas</a:t>
            </a:r>
          </a:p>
          <a:p>
            <a:r>
              <a:rPr lang="en-US" sz="3200" dirty="0"/>
              <a:t>Endothermic</a:t>
            </a:r>
          </a:p>
          <a:p>
            <a:r>
              <a:rPr lang="en-US" sz="3200" dirty="0"/>
              <a:t>Example:  Dry ice</a:t>
            </a:r>
          </a:p>
        </p:txBody>
      </p:sp>
      <p:sp>
        <p:nvSpPr>
          <p:cNvPr id="2" name="TextBox 1"/>
          <p:cNvSpPr txBox="1"/>
          <p:nvPr/>
        </p:nvSpPr>
        <p:spPr>
          <a:xfrm>
            <a:off x="-767236" y="2856949"/>
            <a:ext cx="184666" cy="369332"/>
          </a:xfrm>
          <a:prstGeom prst="rect">
            <a:avLst/>
          </a:prstGeom>
          <a:noFill/>
        </p:spPr>
        <p:txBody>
          <a:bodyPr wrap="square" rtlCol="0">
            <a:spAutoFit/>
          </a:bodyPr>
          <a:lstStyle/>
          <a:p>
            <a:endParaRPr lang="en-US" sz="1800" dirty="0"/>
          </a:p>
        </p:txBody>
      </p:sp>
    </p:spTree>
    <p:extLst>
      <p:ext uri="{BB962C8B-B14F-4D97-AF65-F5344CB8AC3E}">
        <p14:creationId xmlns:p14="http://schemas.microsoft.com/office/powerpoint/2010/main" val="2539966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barn(inVertical)">
                                      <p:cBhvr>
                                        <p:cTn id="15" dur="500"/>
                                        <p:tgtEl>
                                          <p:spTgt spid="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barn(inVertical)">
                                      <p:cBhvr>
                                        <p:cTn id="20" dur="500"/>
                                        <p:tgtEl>
                                          <p:spTgt spid="4">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barn(inVertical)">
                                      <p:cBhvr>
                                        <p:cTn id="25" dur="500"/>
                                        <p:tgtEl>
                                          <p:spTgt spid="4">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4">
                                            <p:txEl>
                                              <p:pRg st="5" end="5"/>
                                            </p:txEl>
                                          </p:spTgt>
                                        </p:tgtEl>
                                        <p:attrNameLst>
                                          <p:attrName>style.visibility</p:attrName>
                                        </p:attrNameLst>
                                      </p:cBhvr>
                                      <p:to>
                                        <p:strVal val="visible"/>
                                      </p:to>
                                    </p:set>
                                    <p:animEffect transition="in" filter="barn(inVertical)">
                                      <p:cBhvr>
                                        <p:cTn id="30"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08063"/>
          </a:xfrm>
          <a:solidFill>
            <a:srgbClr val="7030A0"/>
          </a:solidFill>
        </p:spPr>
        <p:txBody>
          <a:bodyPr>
            <a:normAutofit/>
          </a:bodyPr>
          <a:lstStyle/>
          <a:p>
            <a:pPr algn="ctr"/>
            <a:r>
              <a:rPr lang="en-US" sz="5400" b="1" dirty="0"/>
              <a:t>Reverse</a:t>
            </a:r>
          </a:p>
        </p:txBody>
      </p:sp>
      <p:sp>
        <p:nvSpPr>
          <p:cNvPr id="3" name="Content Placeholder 2"/>
          <p:cNvSpPr>
            <a:spLocks noGrp="1"/>
          </p:cNvSpPr>
          <p:nvPr>
            <p:ph idx="1"/>
          </p:nvPr>
        </p:nvSpPr>
        <p:spPr/>
        <p:txBody>
          <a:bodyPr/>
          <a:lstStyle/>
          <a:p>
            <a:r>
              <a:rPr lang="en-US" dirty="0"/>
              <a:t>REVERSE!</a:t>
            </a:r>
          </a:p>
        </p:txBody>
      </p:sp>
      <p:pic>
        <p:nvPicPr>
          <p:cNvPr id="4" name="Picture 3"/>
          <p:cNvPicPr/>
          <p:nvPr/>
        </p:nvPicPr>
        <p:blipFill>
          <a:blip r:embed="rId2"/>
          <a:srcRect/>
          <a:stretch>
            <a:fillRect/>
          </a:stretch>
        </p:blipFill>
        <p:spPr bwMode="auto">
          <a:xfrm>
            <a:off x="3697358" y="1492058"/>
            <a:ext cx="6284844" cy="5137342"/>
          </a:xfrm>
          <a:prstGeom prst="rect">
            <a:avLst/>
          </a:prstGeom>
          <a:noFill/>
        </p:spPr>
      </p:pic>
    </p:spTree>
    <p:extLst>
      <p:ext uri="{BB962C8B-B14F-4D97-AF65-F5344CB8AC3E}">
        <p14:creationId xmlns:p14="http://schemas.microsoft.com/office/powerpoint/2010/main" val="3782253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0154" y="438662"/>
            <a:ext cx="10792253" cy="895590"/>
          </a:xfrm>
          <a:solidFill>
            <a:srgbClr val="00B0F0"/>
          </a:solidFill>
        </p:spPr>
        <p:txBody>
          <a:bodyPr anchor="b">
            <a:noAutofit/>
          </a:bodyPr>
          <a:lstStyle/>
          <a:p>
            <a:pPr algn="ctr"/>
            <a:r>
              <a:rPr lang="en-US" sz="4300" b="1" dirty="0"/>
              <a:t>What happens when you remove energy…heat?</a:t>
            </a:r>
          </a:p>
        </p:txBody>
      </p:sp>
      <p:pic>
        <p:nvPicPr>
          <p:cNvPr id="4" name="Picture 3"/>
          <p:cNvPicPr>
            <a:picLocks noChangeAspect="1"/>
          </p:cNvPicPr>
          <p:nvPr/>
        </p:nvPicPr>
        <p:blipFill>
          <a:blip r:embed="rId2"/>
          <a:stretch>
            <a:fillRect/>
          </a:stretch>
        </p:blipFill>
        <p:spPr>
          <a:xfrm>
            <a:off x="1514293" y="2646504"/>
            <a:ext cx="5069382" cy="2640642"/>
          </a:xfrm>
          <a:prstGeom prst="rect">
            <a:avLst/>
          </a:prstGeom>
        </p:spPr>
      </p:pic>
      <p:sp>
        <p:nvSpPr>
          <p:cNvPr id="9" name="Freeform: Shape 8">
            <a:extLst>
              <a:ext uri="{FF2B5EF4-FFF2-40B4-BE49-F238E27FC236}">
                <a16:creationId xmlns:a16="http://schemas.microsoft.com/office/drawing/2014/main" id="{C607803A-4E99-444E-94F7-8785CDDF5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80154" y="1884045"/>
            <a:ext cx="3275668" cy="2853308"/>
          </a:xfrm>
          <a:custGeom>
            <a:avLst/>
            <a:gdLst>
              <a:gd name="connsiteX0" fmla="*/ 3275668 w 3275668"/>
              <a:gd name="connsiteY0" fmla="*/ 2853308 h 2853308"/>
              <a:gd name="connsiteX1" fmla="*/ 655 w 3275668"/>
              <a:gd name="connsiteY1" fmla="*/ 2853308 h 2853308"/>
              <a:gd name="connsiteX2" fmla="*/ 0 w 3275668"/>
              <a:gd name="connsiteY2" fmla="*/ 2467565 h 2853308"/>
              <a:gd name="connsiteX3" fmla="*/ 2869894 w 3275668"/>
              <a:gd name="connsiteY3" fmla="*/ 2468888 h 2853308"/>
              <a:gd name="connsiteX4" fmla="*/ 2869894 w 3275668"/>
              <a:gd name="connsiteY4" fmla="*/ 0 h 2853308"/>
              <a:gd name="connsiteX5" fmla="*/ 3275668 w 3275668"/>
              <a:gd name="connsiteY5" fmla="*/ 0 h 2853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75668" h="2853308">
                <a:moveTo>
                  <a:pt x="3275668" y="2853308"/>
                </a:moveTo>
                <a:lnTo>
                  <a:pt x="655" y="2853308"/>
                </a:lnTo>
                <a:cubicBezTo>
                  <a:pt x="-655" y="2720171"/>
                  <a:pt x="1310" y="2600702"/>
                  <a:pt x="0" y="2467565"/>
                </a:cubicBezTo>
                <a:lnTo>
                  <a:pt x="2869894" y="2468888"/>
                </a:lnTo>
                <a:lnTo>
                  <a:pt x="2869894" y="0"/>
                </a:lnTo>
                <a:lnTo>
                  <a:pt x="3275668" y="0"/>
                </a:lnTo>
                <a:close/>
              </a:path>
            </a:pathLst>
          </a:custGeom>
          <a:solidFill>
            <a:srgbClr val="4C4C4C"/>
          </a:solidFill>
          <a:ln w="0">
            <a:noFill/>
            <a:prstDash val="solid"/>
            <a:round/>
            <a:headEnd/>
            <a:tailEnd/>
          </a:ln>
        </p:spPr>
      </p:sp>
      <p:sp>
        <p:nvSpPr>
          <p:cNvPr id="11" name="Freeform: Shape 10">
            <a:extLst>
              <a:ext uri="{FF2B5EF4-FFF2-40B4-BE49-F238E27FC236}">
                <a16:creationId xmlns:a16="http://schemas.microsoft.com/office/drawing/2014/main" id="{2989BE6A-C309-418E-8ADD-1616A98057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55822" y="3222529"/>
            <a:ext cx="3242952" cy="2828156"/>
          </a:xfrm>
          <a:custGeom>
            <a:avLst/>
            <a:gdLst>
              <a:gd name="connsiteX0" fmla="*/ 2837178 w 3242952"/>
              <a:gd name="connsiteY0" fmla="*/ 0 h 2828156"/>
              <a:gd name="connsiteX1" fmla="*/ 3242952 w 3242952"/>
              <a:gd name="connsiteY1" fmla="*/ 0 h 2828156"/>
              <a:gd name="connsiteX2" fmla="*/ 3242952 w 3242952"/>
              <a:gd name="connsiteY2" fmla="*/ 2828156 h 2828156"/>
              <a:gd name="connsiteX3" fmla="*/ 0 w 3242952"/>
              <a:gd name="connsiteY3" fmla="*/ 2828156 h 2828156"/>
              <a:gd name="connsiteX4" fmla="*/ 0 w 3242952"/>
              <a:gd name="connsiteY4" fmla="*/ 2442859 h 2828156"/>
              <a:gd name="connsiteX5" fmla="*/ 2837178 w 3242952"/>
              <a:gd name="connsiteY5" fmla="*/ 2443295 h 2828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42952" h="2828156">
                <a:moveTo>
                  <a:pt x="2837178" y="0"/>
                </a:moveTo>
                <a:lnTo>
                  <a:pt x="3242952" y="0"/>
                </a:lnTo>
                <a:lnTo>
                  <a:pt x="3242952" y="2828156"/>
                </a:lnTo>
                <a:lnTo>
                  <a:pt x="0" y="2828156"/>
                </a:lnTo>
                <a:lnTo>
                  <a:pt x="0" y="2442859"/>
                </a:lnTo>
                <a:lnTo>
                  <a:pt x="2837178" y="2443295"/>
                </a:lnTo>
                <a:close/>
              </a:path>
            </a:pathLst>
          </a:custGeom>
          <a:solidFill>
            <a:srgbClr val="4C4C4C"/>
          </a:solidFill>
          <a:ln w="0">
            <a:noFill/>
            <a:prstDash val="solid"/>
            <a:round/>
            <a:headEnd/>
            <a:tailEnd/>
          </a:ln>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7317815" y="1484026"/>
            <a:ext cx="4644336" cy="4935311"/>
          </a:xfrm>
        </p:spPr>
        <p:txBody>
          <a:bodyPr anchor="ctr">
            <a:normAutofit/>
          </a:bodyPr>
          <a:lstStyle/>
          <a:p>
            <a:r>
              <a:rPr lang="en-US" sz="3600" dirty="0">
                <a:solidFill>
                  <a:prstClr val="black"/>
                </a:solidFill>
              </a:rPr>
              <a:t>If you </a:t>
            </a:r>
            <a:r>
              <a:rPr lang="en-US" sz="3600" u="sng" dirty="0">
                <a:solidFill>
                  <a:srgbClr val="0070C0"/>
                </a:solidFill>
              </a:rPr>
              <a:t>remove energy/heat </a:t>
            </a:r>
            <a:r>
              <a:rPr lang="en-US" sz="3600" dirty="0">
                <a:solidFill>
                  <a:prstClr val="black"/>
                </a:solidFill>
              </a:rPr>
              <a:t>(lower temperature) the particles </a:t>
            </a:r>
            <a:r>
              <a:rPr lang="en-US" sz="3600" u="sng" dirty="0">
                <a:solidFill>
                  <a:prstClr val="black"/>
                </a:solidFill>
              </a:rPr>
              <a:t>move slower</a:t>
            </a:r>
            <a:endParaRPr lang="en-US" sz="800" u="sng" dirty="0"/>
          </a:p>
          <a:p>
            <a:r>
              <a:rPr lang="en-US" sz="3600" dirty="0"/>
              <a:t>The</a:t>
            </a:r>
            <a:r>
              <a:rPr lang="en-US" sz="3600" u="sng" dirty="0"/>
              <a:t> </a:t>
            </a:r>
            <a:r>
              <a:rPr lang="en-US" sz="3600" u="sng" dirty="0">
                <a:solidFill>
                  <a:srgbClr val="0070C0"/>
                </a:solidFill>
              </a:rPr>
              <a:t>less energy/heat </a:t>
            </a:r>
            <a:r>
              <a:rPr lang="en-US" sz="3600" dirty="0"/>
              <a:t>will make the particles</a:t>
            </a:r>
            <a:r>
              <a:rPr lang="en-US" sz="3600" u="sng" dirty="0"/>
              <a:t> move together </a:t>
            </a:r>
            <a:r>
              <a:rPr lang="en-US" sz="3600" dirty="0"/>
              <a:t>more and </a:t>
            </a:r>
            <a:r>
              <a:rPr lang="en-US" sz="3600" u="sng" dirty="0"/>
              <a:t>attraction increases.</a:t>
            </a:r>
          </a:p>
          <a:p>
            <a:endParaRPr lang="en-US" sz="2400" dirty="0"/>
          </a:p>
        </p:txBody>
      </p:sp>
    </p:spTree>
    <p:extLst>
      <p:ext uri="{BB962C8B-B14F-4D97-AF65-F5344CB8AC3E}">
        <p14:creationId xmlns:p14="http://schemas.microsoft.com/office/powerpoint/2010/main" val="607574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5"/>
            <a:ext cx="10515600" cy="957263"/>
          </a:xfrm>
          <a:solidFill>
            <a:schemeClr val="accent1">
              <a:lumMod val="60000"/>
              <a:lumOff val="40000"/>
            </a:schemeClr>
          </a:solidFill>
        </p:spPr>
        <p:txBody>
          <a:bodyPr>
            <a:normAutofit/>
          </a:bodyPr>
          <a:lstStyle/>
          <a:p>
            <a:pPr algn="ctr"/>
            <a:r>
              <a:rPr lang="en-US" sz="5400" b="1" dirty="0"/>
              <a:t>Change of state:  FREEZING</a:t>
            </a:r>
          </a:p>
        </p:txBody>
      </p:sp>
      <p:sp>
        <p:nvSpPr>
          <p:cNvPr id="4" name="Content Placeholder 3"/>
          <p:cNvSpPr>
            <a:spLocks noGrp="1"/>
          </p:cNvSpPr>
          <p:nvPr>
            <p:ph idx="1"/>
          </p:nvPr>
        </p:nvSpPr>
        <p:spPr/>
        <p:txBody>
          <a:bodyPr>
            <a:normAutofit/>
          </a:bodyPr>
          <a:lstStyle/>
          <a:p>
            <a:r>
              <a:rPr lang="en-US" sz="3200" dirty="0"/>
              <a:t>Freezing:  </a:t>
            </a:r>
            <a:r>
              <a:rPr lang="en-US" sz="3200" u="sng" dirty="0"/>
              <a:t>The change of a liquid to a solid</a:t>
            </a:r>
            <a:r>
              <a:rPr lang="en-US" sz="3200" dirty="0"/>
              <a:t>.</a:t>
            </a:r>
          </a:p>
          <a:p>
            <a:endParaRPr lang="en-US" sz="3200" dirty="0"/>
          </a:p>
          <a:p>
            <a:r>
              <a:rPr lang="en-US" sz="3200" u="sng" dirty="0"/>
              <a:t>Energy/heat </a:t>
            </a:r>
            <a:r>
              <a:rPr lang="en-US" sz="3200" dirty="0"/>
              <a:t>must be </a:t>
            </a:r>
            <a:r>
              <a:rPr lang="en-US" sz="3200" u="sng" dirty="0"/>
              <a:t>removed</a:t>
            </a:r>
            <a:r>
              <a:rPr lang="en-US" sz="3200" dirty="0"/>
              <a:t> to make the substance </a:t>
            </a:r>
            <a:r>
              <a:rPr lang="en-US" sz="3200" u="sng" dirty="0"/>
              <a:t>freeze.</a:t>
            </a:r>
          </a:p>
          <a:p>
            <a:endParaRPr lang="en-US" sz="3200" u="sng" dirty="0"/>
          </a:p>
          <a:p>
            <a:r>
              <a:rPr lang="en-US" sz="3200" dirty="0"/>
              <a:t>Exothermic</a:t>
            </a:r>
          </a:p>
          <a:p>
            <a:endParaRPr lang="en-US" dirty="0"/>
          </a:p>
        </p:txBody>
      </p:sp>
      <p:pic>
        <p:nvPicPr>
          <p:cNvPr id="6" name="Picture 5"/>
          <p:cNvPicPr>
            <a:picLocks noChangeAspect="1"/>
          </p:cNvPicPr>
          <p:nvPr/>
        </p:nvPicPr>
        <p:blipFill>
          <a:blip r:embed="rId2"/>
          <a:stretch>
            <a:fillRect/>
          </a:stretch>
        </p:blipFill>
        <p:spPr>
          <a:xfrm>
            <a:off x="4953000" y="4571999"/>
            <a:ext cx="5422900" cy="1498600"/>
          </a:xfrm>
          <a:prstGeom prst="rect">
            <a:avLst/>
          </a:prstGeom>
        </p:spPr>
      </p:pic>
    </p:spTree>
    <p:extLst>
      <p:ext uri="{BB962C8B-B14F-4D97-AF65-F5344CB8AC3E}">
        <p14:creationId xmlns:p14="http://schemas.microsoft.com/office/powerpoint/2010/main" val="2509228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arn(inVertical)">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barn(inVertical)">
                                      <p:cBhvr>
                                        <p:cTn id="1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357" y="185530"/>
            <a:ext cx="10668000" cy="888822"/>
          </a:xfrm>
          <a:solidFill>
            <a:schemeClr val="accent1">
              <a:lumMod val="60000"/>
              <a:lumOff val="40000"/>
            </a:schemeClr>
          </a:solidFill>
          <a:ln>
            <a:noFill/>
          </a:ln>
        </p:spPr>
        <p:txBody>
          <a:bodyPr>
            <a:normAutofit/>
          </a:bodyPr>
          <a:lstStyle/>
          <a:p>
            <a:pPr algn="ctr"/>
            <a:r>
              <a:rPr lang="en-US" sz="5400" b="1" dirty="0"/>
              <a:t>Freezing….</a:t>
            </a:r>
          </a:p>
        </p:txBody>
      </p:sp>
      <p:sp>
        <p:nvSpPr>
          <p:cNvPr id="3" name="Content Placeholder 2"/>
          <p:cNvSpPr>
            <a:spLocks noGrp="1"/>
          </p:cNvSpPr>
          <p:nvPr>
            <p:ph idx="1"/>
          </p:nvPr>
        </p:nvSpPr>
        <p:spPr>
          <a:xfrm>
            <a:off x="742121" y="1066800"/>
            <a:ext cx="10429461" cy="4953000"/>
          </a:xfrm>
        </p:spPr>
        <p:txBody>
          <a:bodyPr/>
          <a:lstStyle/>
          <a:p>
            <a:endParaRPr lang="en-US" sz="3200" dirty="0"/>
          </a:p>
          <a:p>
            <a:r>
              <a:rPr lang="en-US" sz="3200" dirty="0"/>
              <a:t>As </a:t>
            </a:r>
            <a:r>
              <a:rPr lang="en-US" sz="3200" u="sng" dirty="0"/>
              <a:t>energy/heat </a:t>
            </a:r>
            <a:r>
              <a:rPr lang="en-US" sz="3200" dirty="0"/>
              <a:t>is </a:t>
            </a:r>
            <a:r>
              <a:rPr lang="en-US" sz="3200" u="sng" dirty="0"/>
              <a:t>removed</a:t>
            </a:r>
            <a:r>
              <a:rPr lang="en-US" sz="3200" dirty="0"/>
              <a:t> and the substance is freezing, the particles are starting to move </a:t>
            </a:r>
            <a:r>
              <a:rPr lang="en-US" sz="3200" u="sng" dirty="0"/>
              <a:t>slower</a:t>
            </a:r>
            <a:r>
              <a:rPr lang="en-US" sz="3200" dirty="0"/>
              <a:t>.</a:t>
            </a:r>
          </a:p>
          <a:p>
            <a:endParaRPr lang="en-US" sz="3200" dirty="0"/>
          </a:p>
          <a:p>
            <a:r>
              <a:rPr lang="en-US" sz="3200" dirty="0"/>
              <a:t>As </a:t>
            </a:r>
            <a:r>
              <a:rPr lang="en-US" sz="3200" u="sng" dirty="0"/>
              <a:t>energy/heat </a:t>
            </a:r>
            <a:r>
              <a:rPr lang="en-US" sz="3200" dirty="0"/>
              <a:t>is </a:t>
            </a:r>
            <a:r>
              <a:rPr lang="en-US" sz="3200" u="sng" dirty="0"/>
              <a:t>removed</a:t>
            </a:r>
            <a:r>
              <a:rPr lang="en-US" sz="3200" dirty="0"/>
              <a:t> to freeze, the particles are getting </a:t>
            </a:r>
            <a:r>
              <a:rPr lang="en-US" sz="3200" u="sng" dirty="0"/>
              <a:t>closer</a:t>
            </a:r>
            <a:r>
              <a:rPr lang="en-US" sz="3200" dirty="0"/>
              <a:t> and </a:t>
            </a:r>
            <a:r>
              <a:rPr lang="en-US" sz="3200" u="sng" dirty="0"/>
              <a:t>attraction is increasing</a:t>
            </a:r>
            <a:r>
              <a:rPr lang="en-US" sz="3200" dirty="0"/>
              <a:t>.</a:t>
            </a:r>
          </a:p>
          <a:p>
            <a:pPr marL="0" indent="0">
              <a:buNone/>
            </a:pPr>
            <a:endParaRPr lang="en-US" dirty="0"/>
          </a:p>
        </p:txBody>
      </p:sp>
      <p:pic>
        <p:nvPicPr>
          <p:cNvPr id="5" name="Picture 4"/>
          <p:cNvPicPr>
            <a:picLocks noChangeAspect="1"/>
          </p:cNvPicPr>
          <p:nvPr/>
        </p:nvPicPr>
        <p:blipFill>
          <a:blip r:embed="rId2"/>
          <a:stretch>
            <a:fillRect/>
          </a:stretch>
        </p:blipFill>
        <p:spPr>
          <a:xfrm>
            <a:off x="2362201" y="4512364"/>
            <a:ext cx="2827753" cy="1816100"/>
          </a:xfrm>
          <a:prstGeom prst="rect">
            <a:avLst/>
          </a:prstGeom>
        </p:spPr>
      </p:pic>
      <p:pic>
        <p:nvPicPr>
          <p:cNvPr id="6" name="Picture 5"/>
          <p:cNvPicPr>
            <a:picLocks noChangeAspect="1"/>
          </p:cNvPicPr>
          <p:nvPr/>
        </p:nvPicPr>
        <p:blipFill>
          <a:blip r:embed="rId3"/>
          <a:stretch>
            <a:fillRect/>
          </a:stretch>
        </p:blipFill>
        <p:spPr>
          <a:xfrm>
            <a:off x="6477000" y="4512364"/>
            <a:ext cx="3175000" cy="2041072"/>
          </a:xfrm>
          <a:prstGeom prst="rect">
            <a:avLst/>
          </a:prstGeom>
        </p:spPr>
      </p:pic>
      <p:sp>
        <p:nvSpPr>
          <p:cNvPr id="7" name="Right Arrow 6"/>
          <p:cNvSpPr/>
          <p:nvPr/>
        </p:nvSpPr>
        <p:spPr>
          <a:xfrm>
            <a:off x="5334000" y="5121964"/>
            <a:ext cx="990600" cy="5334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23980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5"/>
            <a:ext cx="10515600" cy="840823"/>
          </a:xfrm>
          <a:solidFill>
            <a:srgbClr val="FFC000"/>
          </a:solidFill>
        </p:spPr>
        <p:txBody>
          <a:bodyPr>
            <a:normAutofit/>
          </a:bodyPr>
          <a:lstStyle/>
          <a:p>
            <a:pPr algn="ctr"/>
            <a:r>
              <a:rPr lang="en-US" sz="5400" b="1" dirty="0"/>
              <a:t>Change of state: CONDENSATION</a:t>
            </a:r>
          </a:p>
        </p:txBody>
      </p:sp>
      <p:sp>
        <p:nvSpPr>
          <p:cNvPr id="4" name="Content Placeholder 3"/>
          <p:cNvSpPr>
            <a:spLocks noGrp="1"/>
          </p:cNvSpPr>
          <p:nvPr>
            <p:ph idx="1"/>
          </p:nvPr>
        </p:nvSpPr>
        <p:spPr/>
        <p:txBody>
          <a:bodyPr>
            <a:noAutofit/>
          </a:bodyPr>
          <a:lstStyle/>
          <a:p>
            <a:r>
              <a:rPr lang="en-US" sz="3200" dirty="0"/>
              <a:t>Condensation:  </a:t>
            </a:r>
            <a:r>
              <a:rPr lang="en-US" sz="3200" u="sng" dirty="0"/>
              <a:t>The change of a gas to a liquid.</a:t>
            </a:r>
          </a:p>
          <a:p>
            <a:pPr marL="64008" indent="0">
              <a:buNone/>
            </a:pPr>
            <a:endParaRPr lang="en-US" sz="3200" dirty="0"/>
          </a:p>
          <a:p>
            <a:r>
              <a:rPr lang="en-US" sz="3200" u="sng" dirty="0"/>
              <a:t>Energy/heat </a:t>
            </a:r>
            <a:r>
              <a:rPr lang="en-US" sz="3200" dirty="0"/>
              <a:t>must be </a:t>
            </a:r>
            <a:r>
              <a:rPr lang="en-US" sz="3200" u="sng" dirty="0"/>
              <a:t>removed</a:t>
            </a:r>
            <a:r>
              <a:rPr lang="en-US" sz="3200" dirty="0"/>
              <a:t> to change a </a:t>
            </a:r>
            <a:r>
              <a:rPr lang="en-US" sz="3200" u="sng" dirty="0"/>
              <a:t>gas</a:t>
            </a:r>
            <a:r>
              <a:rPr lang="en-US" sz="3200" dirty="0"/>
              <a:t> to a </a:t>
            </a:r>
            <a:r>
              <a:rPr lang="en-US" sz="3200" u="sng" dirty="0"/>
              <a:t>liquid</a:t>
            </a:r>
            <a:r>
              <a:rPr lang="en-US" sz="3200" dirty="0"/>
              <a:t>.</a:t>
            </a:r>
          </a:p>
          <a:p>
            <a:endParaRPr lang="en-US" sz="3200" dirty="0"/>
          </a:p>
          <a:p>
            <a:r>
              <a:rPr lang="en-US" sz="3200" dirty="0"/>
              <a:t>Exothermic</a:t>
            </a:r>
          </a:p>
          <a:p>
            <a:pPr marL="64008" indent="0">
              <a:buNone/>
            </a:pPr>
            <a:endParaRPr lang="en-US" sz="3200" dirty="0"/>
          </a:p>
          <a:p>
            <a:r>
              <a:rPr lang="en-US" sz="3200" dirty="0"/>
              <a:t>Example:  All the steam from a hot shower creates </a:t>
            </a:r>
            <a:r>
              <a:rPr lang="en-US" sz="3200" u="sng" dirty="0"/>
              <a:t>condensation (water droplets) </a:t>
            </a:r>
            <a:r>
              <a:rPr lang="en-US" sz="3200" dirty="0"/>
              <a:t>on the mirror.</a:t>
            </a:r>
          </a:p>
        </p:txBody>
      </p:sp>
    </p:spTree>
    <p:extLst>
      <p:ext uri="{BB962C8B-B14F-4D97-AF65-F5344CB8AC3E}">
        <p14:creationId xmlns:p14="http://schemas.microsoft.com/office/powerpoint/2010/main" val="3479516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a:extLst>
              <a:ext uri="{FF2B5EF4-FFF2-40B4-BE49-F238E27FC236}">
                <a16:creationId xmlns:a16="http://schemas.microsoft.com/office/drawing/2014/main" id="{316AA83E-CBBF-4644-AADE-7834A6F93CC0}"/>
              </a:ext>
            </a:extLst>
          </p:cNvPr>
          <p:cNvSpPr>
            <a:spLocks noGrp="1" noChangeArrowheads="1"/>
          </p:cNvSpPr>
          <p:nvPr>
            <p:ph type="title"/>
          </p:nvPr>
        </p:nvSpPr>
        <p:spPr>
          <a:solidFill>
            <a:srgbClr val="00B0F0"/>
          </a:solidFill>
        </p:spPr>
        <p:txBody>
          <a:bodyPr/>
          <a:lstStyle/>
          <a:p>
            <a:pPr eaLnBrk="1" hangingPunct="1"/>
            <a:r>
              <a:rPr lang="en-US" altLang="en-US" sz="5400" b="1" dirty="0">
                <a:solidFill>
                  <a:schemeClr val="tx1"/>
                </a:solidFill>
                <a:latin typeface="Calibri Light" panose="020F0302020204030204" pitchFamily="34" charset="0"/>
                <a:cs typeface="Calibri Light" panose="020F0302020204030204" pitchFamily="34" charset="0"/>
              </a:rPr>
              <a:t>Learning</a:t>
            </a:r>
            <a:r>
              <a:rPr lang="en-US" altLang="en-US" sz="5400" b="1" dirty="0">
                <a:solidFill>
                  <a:schemeClr val="bg1"/>
                </a:solidFill>
                <a:latin typeface="Calibri Light" panose="020F0302020204030204" pitchFamily="34" charset="0"/>
                <a:cs typeface="Calibri Light" panose="020F0302020204030204" pitchFamily="34" charset="0"/>
              </a:rPr>
              <a:t> </a:t>
            </a:r>
            <a:r>
              <a:rPr lang="en-US" altLang="en-US" sz="5400" b="1" dirty="0">
                <a:solidFill>
                  <a:schemeClr val="tx1"/>
                </a:solidFill>
                <a:latin typeface="Calibri Light" panose="020F0302020204030204" pitchFamily="34" charset="0"/>
                <a:cs typeface="Calibri Light" panose="020F0302020204030204" pitchFamily="34" charset="0"/>
              </a:rPr>
              <a:t>Objectives</a:t>
            </a:r>
          </a:p>
        </p:txBody>
      </p:sp>
      <p:sp>
        <p:nvSpPr>
          <p:cNvPr id="7171" name="Rectangle 5">
            <a:extLst>
              <a:ext uri="{FF2B5EF4-FFF2-40B4-BE49-F238E27FC236}">
                <a16:creationId xmlns:a16="http://schemas.microsoft.com/office/drawing/2014/main" id="{3D2FD20A-EA03-45AA-B232-59F24F755D20}"/>
              </a:ext>
            </a:extLst>
          </p:cNvPr>
          <p:cNvSpPr>
            <a:spLocks noGrp="1" noChangeArrowheads="1"/>
          </p:cNvSpPr>
          <p:nvPr>
            <p:ph idx="1"/>
          </p:nvPr>
        </p:nvSpPr>
        <p:spPr>
          <a:xfrm>
            <a:off x="609600" y="1600203"/>
            <a:ext cx="10972800" cy="4830577"/>
          </a:xfrm>
        </p:spPr>
        <p:txBody>
          <a:bodyPr/>
          <a:lstStyle/>
          <a:p>
            <a:pPr eaLnBrk="1" hangingPunct="1"/>
            <a:r>
              <a:rPr lang="en-US" altLang="en-US" sz="2800" dirty="0">
                <a:latin typeface="Comic Sans MS" panose="030F0702030302020204" pitchFamily="66" charset="0"/>
              </a:rPr>
              <a:t>I can describe the 6 changes of state (melting, freezing, vaporization, condensation, sublimation, and deposition) in terms of what happens to the energy and spacing of the particles.</a:t>
            </a:r>
          </a:p>
          <a:p>
            <a:pPr lvl="0" eaLnBrk="1" hangingPunct="1"/>
            <a:r>
              <a:rPr lang="en-US" altLang="en-US" sz="2800" dirty="0">
                <a:latin typeface="Comic Sans MS" panose="030F0702030302020204" pitchFamily="66" charset="0"/>
              </a:rPr>
              <a:t>I can </a:t>
            </a:r>
            <a:r>
              <a:rPr lang="en-US" altLang="en-US" sz="2800" dirty="0">
                <a:solidFill>
                  <a:srgbClr val="000000"/>
                </a:solidFill>
                <a:latin typeface="Comic Sans MS" panose="030F0702030302020204" pitchFamily="66" charset="0"/>
              </a:rPr>
              <a:t>describe the differences between endothermic and exothermic changes of state.</a:t>
            </a:r>
          </a:p>
          <a:p>
            <a:pPr eaLnBrk="1" hangingPunct="1">
              <a:buFontTx/>
              <a:buNone/>
            </a:pPr>
            <a:endParaRPr lang="en-US" altLang="en-US" dirty="0">
              <a:latin typeface="Comic Sans MS" panose="030F0702030302020204" pitchFamily="66" charset="0"/>
            </a:endParaRPr>
          </a:p>
        </p:txBody>
      </p:sp>
    </p:spTree>
    <p:extLst>
      <p:ext uri="{BB962C8B-B14F-4D97-AF65-F5344CB8AC3E}">
        <p14:creationId xmlns:p14="http://schemas.microsoft.com/office/powerpoint/2010/main" val="386637407"/>
      </p:ext>
    </p:extLst>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357" y="225286"/>
            <a:ext cx="10866781" cy="993913"/>
          </a:xfrm>
          <a:solidFill>
            <a:srgbClr val="FFC000"/>
          </a:solidFill>
        </p:spPr>
        <p:txBody>
          <a:bodyPr>
            <a:normAutofit/>
          </a:bodyPr>
          <a:lstStyle/>
          <a:p>
            <a:pPr algn="ctr"/>
            <a:r>
              <a:rPr lang="en-US" sz="5400" b="1" dirty="0"/>
              <a:t>Condensation…</a:t>
            </a:r>
          </a:p>
        </p:txBody>
      </p:sp>
      <p:sp>
        <p:nvSpPr>
          <p:cNvPr id="3" name="Content Placeholder 2"/>
          <p:cNvSpPr>
            <a:spLocks noGrp="1"/>
          </p:cNvSpPr>
          <p:nvPr>
            <p:ph idx="1"/>
          </p:nvPr>
        </p:nvSpPr>
        <p:spPr>
          <a:xfrm>
            <a:off x="649357" y="1371600"/>
            <a:ext cx="10575234" cy="4572000"/>
          </a:xfrm>
        </p:spPr>
        <p:txBody>
          <a:bodyPr/>
          <a:lstStyle/>
          <a:p>
            <a:endParaRPr lang="en-US" dirty="0"/>
          </a:p>
          <a:p>
            <a:r>
              <a:rPr lang="en-US" sz="3200" dirty="0"/>
              <a:t>As </a:t>
            </a:r>
            <a:r>
              <a:rPr lang="en-US" sz="3200" u="sng" dirty="0"/>
              <a:t>energy/heat </a:t>
            </a:r>
            <a:r>
              <a:rPr lang="en-US" sz="3200" dirty="0"/>
              <a:t>is </a:t>
            </a:r>
            <a:r>
              <a:rPr lang="en-US" sz="3200" u="sng" dirty="0"/>
              <a:t>removed</a:t>
            </a:r>
            <a:r>
              <a:rPr lang="en-US" sz="3200" dirty="0"/>
              <a:t> in condensation, particles are </a:t>
            </a:r>
            <a:r>
              <a:rPr lang="en-US" sz="3200" u="sng" dirty="0"/>
              <a:t>moving slower.</a:t>
            </a:r>
          </a:p>
          <a:p>
            <a:pPr marL="64008" indent="0">
              <a:buNone/>
            </a:pPr>
            <a:endParaRPr lang="en-US" sz="3200" dirty="0"/>
          </a:p>
          <a:p>
            <a:r>
              <a:rPr lang="en-US" sz="3200" dirty="0"/>
              <a:t>As </a:t>
            </a:r>
            <a:r>
              <a:rPr lang="en-US" sz="3200" u="sng" dirty="0"/>
              <a:t>energy/heat </a:t>
            </a:r>
            <a:r>
              <a:rPr lang="en-US" sz="3200" dirty="0"/>
              <a:t>is </a:t>
            </a:r>
            <a:r>
              <a:rPr lang="en-US" sz="3200" u="sng" dirty="0"/>
              <a:t>removed</a:t>
            </a:r>
            <a:r>
              <a:rPr lang="en-US" sz="3200" dirty="0"/>
              <a:t> in condensation, the particles get </a:t>
            </a:r>
            <a:r>
              <a:rPr lang="en-US" sz="3200" u="sng" dirty="0"/>
              <a:t>closer</a:t>
            </a:r>
            <a:r>
              <a:rPr lang="en-US" sz="3200" dirty="0"/>
              <a:t> and the </a:t>
            </a:r>
            <a:r>
              <a:rPr lang="en-US" sz="3200" u="sng" dirty="0"/>
              <a:t>attraction increases</a:t>
            </a:r>
            <a:r>
              <a:rPr lang="en-US" sz="3200" dirty="0"/>
              <a:t>.</a:t>
            </a:r>
          </a:p>
          <a:p>
            <a:endParaRPr lang="en-US" dirty="0"/>
          </a:p>
        </p:txBody>
      </p:sp>
      <p:pic>
        <p:nvPicPr>
          <p:cNvPr id="5" name="Picture 4"/>
          <p:cNvPicPr>
            <a:picLocks noChangeAspect="1"/>
          </p:cNvPicPr>
          <p:nvPr/>
        </p:nvPicPr>
        <p:blipFill>
          <a:blip r:embed="rId2"/>
          <a:stretch>
            <a:fillRect/>
          </a:stretch>
        </p:blipFill>
        <p:spPr>
          <a:xfrm>
            <a:off x="3048000" y="4495800"/>
            <a:ext cx="2032000" cy="2032000"/>
          </a:xfrm>
          <a:prstGeom prst="rect">
            <a:avLst/>
          </a:prstGeom>
        </p:spPr>
      </p:pic>
      <p:pic>
        <p:nvPicPr>
          <p:cNvPr id="6" name="Picture 5"/>
          <p:cNvPicPr>
            <a:picLocks noChangeAspect="1"/>
          </p:cNvPicPr>
          <p:nvPr/>
        </p:nvPicPr>
        <p:blipFill>
          <a:blip r:embed="rId3"/>
          <a:stretch>
            <a:fillRect/>
          </a:stretch>
        </p:blipFill>
        <p:spPr>
          <a:xfrm>
            <a:off x="6324601" y="4648200"/>
            <a:ext cx="2827753" cy="1816100"/>
          </a:xfrm>
          <a:prstGeom prst="rect">
            <a:avLst/>
          </a:prstGeom>
        </p:spPr>
      </p:pic>
      <p:sp>
        <p:nvSpPr>
          <p:cNvPr id="7" name="Right Arrow 6"/>
          <p:cNvSpPr/>
          <p:nvPr/>
        </p:nvSpPr>
        <p:spPr>
          <a:xfrm>
            <a:off x="5181600" y="5257800"/>
            <a:ext cx="990600" cy="5334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004609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365126"/>
            <a:ext cx="10515600" cy="1119118"/>
          </a:xfrm>
          <a:solidFill>
            <a:srgbClr val="66FF33"/>
          </a:solidFill>
        </p:spPr>
        <p:txBody>
          <a:bodyPr>
            <a:normAutofit/>
          </a:bodyPr>
          <a:lstStyle/>
          <a:p>
            <a:pPr algn="ctr"/>
            <a:r>
              <a:rPr lang="en-US" sz="5400" b="1" dirty="0"/>
              <a:t>Change of state:  Deposition</a:t>
            </a:r>
          </a:p>
        </p:txBody>
      </p:sp>
      <p:sp>
        <p:nvSpPr>
          <p:cNvPr id="4" name="Content Placeholder 3"/>
          <p:cNvSpPr>
            <a:spLocks noGrp="1"/>
          </p:cNvSpPr>
          <p:nvPr>
            <p:ph idx="1"/>
          </p:nvPr>
        </p:nvSpPr>
        <p:spPr/>
        <p:txBody>
          <a:bodyPr>
            <a:normAutofit/>
          </a:bodyPr>
          <a:lstStyle/>
          <a:p>
            <a:r>
              <a:rPr lang="en-US" sz="3200" u="sng" dirty="0"/>
              <a:t>Deposition</a:t>
            </a:r>
            <a:r>
              <a:rPr lang="en-US" sz="3200" dirty="0"/>
              <a:t>:  The change of a gas directly to a solid.</a:t>
            </a:r>
          </a:p>
          <a:p>
            <a:r>
              <a:rPr lang="en-US" sz="3200" dirty="0"/>
              <a:t>Energy must be removed (taken away).</a:t>
            </a:r>
          </a:p>
          <a:p>
            <a:r>
              <a:rPr lang="en-US" sz="3200" dirty="0"/>
              <a:t>Particles are moving slower as the gas turns into a solid</a:t>
            </a:r>
          </a:p>
          <a:p>
            <a:r>
              <a:rPr lang="en-US" sz="3200" dirty="0"/>
              <a:t>Exothermic</a:t>
            </a:r>
          </a:p>
          <a:p>
            <a:r>
              <a:rPr lang="en-US" sz="3200" dirty="0"/>
              <a:t>Example:  Frost on windows</a:t>
            </a:r>
          </a:p>
        </p:txBody>
      </p:sp>
      <p:sp>
        <p:nvSpPr>
          <p:cNvPr id="2" name="TextBox 1"/>
          <p:cNvSpPr txBox="1"/>
          <p:nvPr/>
        </p:nvSpPr>
        <p:spPr>
          <a:xfrm>
            <a:off x="-767236" y="2856949"/>
            <a:ext cx="184666" cy="369332"/>
          </a:xfrm>
          <a:prstGeom prst="rect">
            <a:avLst/>
          </a:prstGeom>
          <a:noFill/>
        </p:spPr>
        <p:txBody>
          <a:bodyPr wrap="square" rtlCol="0">
            <a:spAutoFit/>
          </a:bodyPr>
          <a:lstStyle/>
          <a:p>
            <a:endParaRPr lang="en-US" sz="1800" dirty="0"/>
          </a:p>
        </p:txBody>
      </p:sp>
    </p:spTree>
    <p:extLst>
      <p:ext uri="{BB962C8B-B14F-4D97-AF65-F5344CB8AC3E}">
        <p14:creationId xmlns:p14="http://schemas.microsoft.com/office/powerpoint/2010/main" val="593121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40295"/>
          </a:xfrm>
          <a:solidFill>
            <a:srgbClr val="990033"/>
          </a:solidFill>
        </p:spPr>
        <p:txBody>
          <a:bodyPr>
            <a:normAutofit/>
          </a:bodyPr>
          <a:lstStyle/>
          <a:p>
            <a:pPr algn="ctr"/>
            <a:r>
              <a:rPr lang="en-US" sz="5400" b="1" dirty="0"/>
              <a:t>Wrap up!</a:t>
            </a:r>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1752601" y="1600201"/>
            <a:ext cx="8736401" cy="4381981"/>
          </a:xfrm>
          <a:prstGeom prst="rect">
            <a:avLst/>
          </a:prstGeom>
        </p:spPr>
      </p:pic>
    </p:spTree>
    <p:extLst>
      <p:ext uri="{BB962C8B-B14F-4D97-AF65-F5344CB8AC3E}">
        <p14:creationId xmlns:p14="http://schemas.microsoft.com/office/powerpoint/2010/main" val="30841731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media1.shmoop.com/images/chemistry/chembook_matterprop_graphik_2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5985" y="1077840"/>
            <a:ext cx="7180030" cy="5229441"/>
          </a:xfrm>
          <a:prstGeom prst="rect">
            <a:avLst/>
          </a:prstGeom>
          <a:noFill/>
          <a:extLst>
            <a:ext uri="{909E8E84-426E-40DD-AFC4-6F175D3DCCD1}">
              <a14:hiddenFill xmlns:a14="http://schemas.microsoft.com/office/drawing/2010/main">
                <a:solidFill>
                  <a:srgbClr val="FFFFFF"/>
                </a:solidFill>
              </a14:hiddenFill>
            </a:ext>
          </a:extLst>
        </p:spPr>
      </p:pic>
      <p:sp>
        <p:nvSpPr>
          <p:cNvPr id="4" name="Right Arrow 3"/>
          <p:cNvSpPr/>
          <p:nvPr/>
        </p:nvSpPr>
        <p:spPr>
          <a:xfrm>
            <a:off x="1165514" y="0"/>
            <a:ext cx="9641032" cy="1371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n w="0"/>
                <a:solidFill>
                  <a:schemeClr val="tx1"/>
                </a:solidFill>
                <a:effectLst>
                  <a:outerShdw blurRad="38100" dist="19050" dir="2700000" algn="tl" rotWithShape="0">
                    <a:schemeClr val="dk1">
                      <a:alpha val="40000"/>
                    </a:schemeClr>
                  </a:outerShdw>
                </a:effectLst>
              </a:rPr>
              <a:t>Energy is absorbed - Endothermic</a:t>
            </a:r>
          </a:p>
        </p:txBody>
      </p:sp>
      <p:sp>
        <p:nvSpPr>
          <p:cNvPr id="5" name="Left Arrow 4"/>
          <p:cNvSpPr/>
          <p:nvPr/>
        </p:nvSpPr>
        <p:spPr>
          <a:xfrm>
            <a:off x="1392382" y="5740977"/>
            <a:ext cx="9881755" cy="1117023"/>
          </a:xfrm>
          <a:prstGeom prst="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tx1"/>
                </a:solidFill>
              </a:rPr>
              <a:t>Energy is released - Exothermic</a:t>
            </a:r>
          </a:p>
        </p:txBody>
      </p:sp>
    </p:spTree>
    <p:extLst>
      <p:ext uri="{BB962C8B-B14F-4D97-AF65-F5344CB8AC3E}">
        <p14:creationId xmlns:p14="http://schemas.microsoft.com/office/powerpoint/2010/main" val="3911327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B20E5-98B2-40AD-80DB-11557E7D4217}"/>
              </a:ext>
            </a:extLst>
          </p:cNvPr>
          <p:cNvSpPr>
            <a:spLocks noGrp="1"/>
          </p:cNvSpPr>
          <p:nvPr>
            <p:ph type="title"/>
          </p:nvPr>
        </p:nvSpPr>
        <p:spPr>
          <a:solidFill>
            <a:schemeClr val="accent3">
              <a:lumMod val="85000"/>
            </a:schemeClr>
          </a:solidFill>
        </p:spPr>
        <p:txBody>
          <a:bodyPr/>
          <a:lstStyle/>
          <a:p>
            <a:r>
              <a:rPr lang="en-US" sz="5400" b="1" dirty="0"/>
              <a:t>Phase Changes</a:t>
            </a:r>
          </a:p>
        </p:txBody>
      </p:sp>
      <p:graphicFrame>
        <p:nvGraphicFramePr>
          <p:cNvPr id="5" name="Content Placeholder 4">
            <a:extLst>
              <a:ext uri="{FF2B5EF4-FFF2-40B4-BE49-F238E27FC236}">
                <a16:creationId xmlns:a16="http://schemas.microsoft.com/office/drawing/2014/main" id="{9D1D0301-DE23-4414-A15D-B9ADFDE76088}"/>
              </a:ext>
            </a:extLst>
          </p:cNvPr>
          <p:cNvGraphicFramePr>
            <a:graphicFrameLocks noGrp="1"/>
          </p:cNvGraphicFramePr>
          <p:nvPr>
            <p:ph idx="1"/>
            <p:extLst>
              <p:ext uri="{D42A27DB-BD31-4B8C-83A1-F6EECF244321}">
                <p14:modId xmlns:p14="http://schemas.microsoft.com/office/powerpoint/2010/main" val="3136575920"/>
              </p:ext>
            </p:extLst>
          </p:nvPr>
        </p:nvGraphicFramePr>
        <p:xfrm>
          <a:off x="628040" y="1933730"/>
          <a:ext cx="10952680" cy="3901440"/>
        </p:xfrm>
        <a:graphic>
          <a:graphicData uri="http://schemas.openxmlformats.org/drawingml/2006/table">
            <a:tbl>
              <a:tblPr firstRow="1" firstCol="1" lastRow="1" lastCol="1" bandRow="1" bandCol="1"/>
              <a:tblGrid>
                <a:gridCol w="2992958">
                  <a:extLst>
                    <a:ext uri="{9D8B030D-6E8A-4147-A177-3AD203B41FA5}">
                      <a16:colId xmlns:a16="http://schemas.microsoft.com/office/drawing/2014/main" val="3559247752"/>
                    </a:ext>
                  </a:extLst>
                </a:gridCol>
                <a:gridCol w="4308828">
                  <a:extLst>
                    <a:ext uri="{9D8B030D-6E8A-4147-A177-3AD203B41FA5}">
                      <a16:colId xmlns:a16="http://schemas.microsoft.com/office/drawing/2014/main" val="2252824364"/>
                    </a:ext>
                  </a:extLst>
                </a:gridCol>
                <a:gridCol w="3650894">
                  <a:extLst>
                    <a:ext uri="{9D8B030D-6E8A-4147-A177-3AD203B41FA5}">
                      <a16:colId xmlns:a16="http://schemas.microsoft.com/office/drawing/2014/main" val="1923290396"/>
                    </a:ext>
                  </a:extLst>
                </a:gridCol>
              </a:tblGrid>
              <a:tr h="970613">
                <a:tc>
                  <a:txBody>
                    <a:bodyPr/>
                    <a:lstStyle/>
                    <a:p>
                      <a:pPr marL="0" marR="0" algn="ctr">
                        <a:spcBef>
                          <a:spcPts val="0"/>
                        </a:spcBef>
                        <a:spcAft>
                          <a:spcPts val="0"/>
                        </a:spcAft>
                      </a:pPr>
                      <a:r>
                        <a:rPr lang="en-US" sz="3200" b="1" dirty="0">
                          <a:effectLst/>
                          <a:latin typeface="Times New Roman" panose="02020603050405020304" pitchFamily="18" charset="0"/>
                          <a:ea typeface="Times New Roman" panose="02020603050405020304" pitchFamily="18" charset="0"/>
                        </a:rPr>
                        <a:t>Phase Change</a:t>
                      </a:r>
                      <a:endParaRPr lang="en-US" sz="2800" b="1" dirty="0">
                        <a:effectLst/>
                        <a:latin typeface="Times New Roman" panose="02020603050405020304" pitchFamily="18" charset="0"/>
                        <a:ea typeface="Times New Roman" panose="02020603050405020304" pitchFamily="18" charset="0"/>
                      </a:endParaRPr>
                    </a:p>
                  </a:txBody>
                  <a:tcPr marL="154809" marR="154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3200" b="1" dirty="0">
                          <a:effectLst/>
                          <a:latin typeface="Times New Roman" panose="02020603050405020304" pitchFamily="18" charset="0"/>
                          <a:ea typeface="Times New Roman" panose="02020603050405020304" pitchFamily="18" charset="0"/>
                        </a:rPr>
                        <a:t>Phase to Phase</a:t>
                      </a:r>
                      <a:endParaRPr lang="en-US" sz="2800" b="1"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3200" b="1" dirty="0">
                          <a:effectLst/>
                          <a:latin typeface="Times New Roman" panose="02020603050405020304" pitchFamily="18" charset="0"/>
                          <a:ea typeface="Times New Roman" panose="02020603050405020304" pitchFamily="18" charset="0"/>
                        </a:rPr>
                        <a:t>Ex. Solid to Gas</a:t>
                      </a:r>
                      <a:endParaRPr lang="en-US" sz="2800" b="1" dirty="0">
                        <a:effectLst/>
                        <a:latin typeface="Times New Roman" panose="02020603050405020304" pitchFamily="18" charset="0"/>
                        <a:ea typeface="Times New Roman" panose="02020603050405020304" pitchFamily="18" charset="0"/>
                      </a:endParaRPr>
                    </a:p>
                  </a:txBody>
                  <a:tcPr marL="154809" marR="154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3200" b="1" dirty="0">
                          <a:effectLst/>
                          <a:latin typeface="Times New Roman" panose="02020603050405020304" pitchFamily="18" charset="0"/>
                          <a:ea typeface="Times New Roman" panose="02020603050405020304" pitchFamily="18" charset="0"/>
                        </a:rPr>
                        <a:t>Endothermic or Exothermic?</a:t>
                      </a:r>
                      <a:endParaRPr lang="en-US" sz="2800" b="1" dirty="0">
                        <a:effectLst/>
                        <a:latin typeface="Times New Roman" panose="02020603050405020304" pitchFamily="18" charset="0"/>
                        <a:ea typeface="Times New Roman" panose="02020603050405020304" pitchFamily="18" charset="0"/>
                      </a:endParaRPr>
                    </a:p>
                  </a:txBody>
                  <a:tcPr marL="154809" marR="154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660537596"/>
                  </a:ext>
                </a:extLst>
              </a:tr>
              <a:tr h="485307">
                <a:tc>
                  <a:txBody>
                    <a:bodyPr/>
                    <a:lstStyle/>
                    <a:p>
                      <a:pPr marL="0" marR="0" algn="ctr">
                        <a:spcBef>
                          <a:spcPts val="0"/>
                        </a:spcBef>
                        <a:spcAft>
                          <a:spcPts val="0"/>
                        </a:spcAft>
                      </a:pPr>
                      <a:r>
                        <a:rPr lang="en-US" sz="3200" dirty="0">
                          <a:solidFill>
                            <a:srgbClr val="0000FF"/>
                          </a:solidFill>
                          <a:effectLst/>
                          <a:latin typeface="Times New Roman" panose="02020603050405020304" pitchFamily="18" charset="0"/>
                          <a:ea typeface="Times New Roman" panose="02020603050405020304" pitchFamily="18" charset="0"/>
                        </a:rPr>
                        <a:t>Melting</a:t>
                      </a:r>
                      <a:endParaRPr lang="en-US" sz="2800" dirty="0">
                        <a:effectLst/>
                        <a:latin typeface="Times New Roman" panose="02020603050405020304" pitchFamily="18" charset="0"/>
                        <a:ea typeface="Times New Roman" panose="02020603050405020304" pitchFamily="18" charset="0"/>
                      </a:endParaRPr>
                    </a:p>
                  </a:txBody>
                  <a:tcPr marL="154809" marR="154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3200" dirty="0">
                          <a:solidFill>
                            <a:srgbClr val="0000FF"/>
                          </a:solidFill>
                          <a:effectLst/>
                          <a:latin typeface="Times New Roman" panose="02020603050405020304" pitchFamily="18" charset="0"/>
                          <a:ea typeface="Times New Roman" panose="02020603050405020304" pitchFamily="18" charset="0"/>
                        </a:rPr>
                        <a:t>Solid to Liquid</a:t>
                      </a:r>
                      <a:endParaRPr lang="en-US" sz="2800" dirty="0">
                        <a:effectLst/>
                        <a:latin typeface="Times New Roman" panose="02020603050405020304" pitchFamily="18" charset="0"/>
                        <a:ea typeface="Times New Roman" panose="02020603050405020304" pitchFamily="18" charset="0"/>
                      </a:endParaRPr>
                    </a:p>
                  </a:txBody>
                  <a:tcPr marL="154809" marR="154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3200">
                          <a:solidFill>
                            <a:srgbClr val="0000FF"/>
                          </a:solidFill>
                          <a:effectLst/>
                          <a:latin typeface="Times New Roman" panose="02020603050405020304" pitchFamily="18" charset="0"/>
                          <a:ea typeface="Times New Roman" panose="02020603050405020304" pitchFamily="18" charset="0"/>
                        </a:rPr>
                        <a:t>Endothermic</a:t>
                      </a:r>
                      <a:endParaRPr lang="en-US" sz="2800">
                        <a:effectLst/>
                        <a:latin typeface="Times New Roman" panose="02020603050405020304" pitchFamily="18" charset="0"/>
                        <a:ea typeface="Times New Roman" panose="02020603050405020304" pitchFamily="18" charset="0"/>
                      </a:endParaRPr>
                    </a:p>
                  </a:txBody>
                  <a:tcPr marL="154809" marR="154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38869031"/>
                  </a:ext>
                </a:extLst>
              </a:tr>
              <a:tr h="485307">
                <a:tc>
                  <a:txBody>
                    <a:bodyPr/>
                    <a:lstStyle/>
                    <a:p>
                      <a:pPr marL="0" marR="0" algn="ctr">
                        <a:spcBef>
                          <a:spcPts val="0"/>
                        </a:spcBef>
                        <a:spcAft>
                          <a:spcPts val="0"/>
                        </a:spcAft>
                      </a:pPr>
                      <a:r>
                        <a:rPr lang="en-US" sz="3200" dirty="0">
                          <a:solidFill>
                            <a:srgbClr val="0000FF"/>
                          </a:solidFill>
                          <a:effectLst/>
                          <a:latin typeface="Times New Roman" panose="02020603050405020304" pitchFamily="18" charset="0"/>
                          <a:ea typeface="Times New Roman" panose="02020603050405020304" pitchFamily="18" charset="0"/>
                        </a:rPr>
                        <a:t>Freezing</a:t>
                      </a:r>
                      <a:endParaRPr lang="en-US" sz="2800" dirty="0">
                        <a:effectLst/>
                        <a:latin typeface="Times New Roman" panose="02020603050405020304" pitchFamily="18" charset="0"/>
                        <a:ea typeface="Times New Roman" panose="02020603050405020304" pitchFamily="18" charset="0"/>
                      </a:endParaRPr>
                    </a:p>
                  </a:txBody>
                  <a:tcPr marL="154809" marR="154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3200" dirty="0">
                          <a:solidFill>
                            <a:srgbClr val="0000FF"/>
                          </a:solidFill>
                          <a:effectLst/>
                          <a:latin typeface="Times New Roman" panose="02020603050405020304" pitchFamily="18" charset="0"/>
                          <a:ea typeface="Times New Roman" panose="02020603050405020304" pitchFamily="18" charset="0"/>
                        </a:rPr>
                        <a:t>Liquid to Solid</a:t>
                      </a:r>
                      <a:endParaRPr lang="en-US" sz="2800" dirty="0">
                        <a:effectLst/>
                        <a:latin typeface="Times New Roman" panose="02020603050405020304" pitchFamily="18" charset="0"/>
                        <a:ea typeface="Times New Roman" panose="02020603050405020304" pitchFamily="18" charset="0"/>
                      </a:endParaRPr>
                    </a:p>
                  </a:txBody>
                  <a:tcPr marL="154809" marR="154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3200">
                          <a:solidFill>
                            <a:srgbClr val="0000FF"/>
                          </a:solidFill>
                          <a:effectLst/>
                          <a:latin typeface="Times New Roman" panose="02020603050405020304" pitchFamily="18" charset="0"/>
                          <a:ea typeface="Times New Roman" panose="02020603050405020304" pitchFamily="18" charset="0"/>
                        </a:rPr>
                        <a:t>Exothermic</a:t>
                      </a:r>
                      <a:endParaRPr lang="en-US" sz="2800">
                        <a:effectLst/>
                        <a:latin typeface="Times New Roman" panose="02020603050405020304" pitchFamily="18" charset="0"/>
                        <a:ea typeface="Times New Roman" panose="02020603050405020304" pitchFamily="18" charset="0"/>
                      </a:endParaRPr>
                    </a:p>
                  </a:txBody>
                  <a:tcPr marL="154809" marR="154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881222112"/>
                  </a:ext>
                </a:extLst>
              </a:tr>
              <a:tr h="485307">
                <a:tc>
                  <a:txBody>
                    <a:bodyPr/>
                    <a:lstStyle/>
                    <a:p>
                      <a:pPr marL="0" marR="0" algn="ctr">
                        <a:spcBef>
                          <a:spcPts val="0"/>
                        </a:spcBef>
                        <a:spcAft>
                          <a:spcPts val="0"/>
                        </a:spcAft>
                      </a:pPr>
                      <a:r>
                        <a:rPr lang="en-US" sz="3200">
                          <a:solidFill>
                            <a:srgbClr val="0000FF"/>
                          </a:solidFill>
                          <a:effectLst/>
                          <a:latin typeface="Times New Roman" panose="02020603050405020304" pitchFamily="18" charset="0"/>
                          <a:ea typeface="Times New Roman" panose="02020603050405020304" pitchFamily="18" charset="0"/>
                        </a:rPr>
                        <a:t>Vaporization</a:t>
                      </a:r>
                      <a:endParaRPr lang="en-US" sz="2800">
                        <a:effectLst/>
                        <a:latin typeface="Times New Roman" panose="02020603050405020304" pitchFamily="18" charset="0"/>
                        <a:ea typeface="Times New Roman" panose="02020603050405020304" pitchFamily="18" charset="0"/>
                      </a:endParaRPr>
                    </a:p>
                  </a:txBody>
                  <a:tcPr marL="154809" marR="154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3200" dirty="0">
                          <a:solidFill>
                            <a:srgbClr val="0000FF"/>
                          </a:solidFill>
                          <a:effectLst/>
                          <a:latin typeface="Times New Roman" panose="02020603050405020304" pitchFamily="18" charset="0"/>
                          <a:ea typeface="Times New Roman" panose="02020603050405020304" pitchFamily="18" charset="0"/>
                        </a:rPr>
                        <a:t>Liquid to Gas</a:t>
                      </a:r>
                      <a:endParaRPr lang="en-US" sz="2800" dirty="0">
                        <a:effectLst/>
                        <a:latin typeface="Times New Roman" panose="02020603050405020304" pitchFamily="18" charset="0"/>
                        <a:ea typeface="Times New Roman" panose="02020603050405020304" pitchFamily="18" charset="0"/>
                      </a:endParaRPr>
                    </a:p>
                  </a:txBody>
                  <a:tcPr marL="154809" marR="154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3200" dirty="0">
                          <a:solidFill>
                            <a:srgbClr val="0000FF"/>
                          </a:solidFill>
                          <a:effectLst/>
                          <a:latin typeface="Times New Roman" panose="02020603050405020304" pitchFamily="18" charset="0"/>
                          <a:ea typeface="Times New Roman" panose="02020603050405020304" pitchFamily="18" charset="0"/>
                        </a:rPr>
                        <a:t>Endothermic</a:t>
                      </a:r>
                      <a:endParaRPr lang="en-US" sz="2800" dirty="0">
                        <a:effectLst/>
                        <a:latin typeface="Times New Roman" panose="02020603050405020304" pitchFamily="18" charset="0"/>
                        <a:ea typeface="Times New Roman" panose="02020603050405020304" pitchFamily="18" charset="0"/>
                      </a:endParaRPr>
                    </a:p>
                  </a:txBody>
                  <a:tcPr marL="154809" marR="154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61706158"/>
                  </a:ext>
                </a:extLst>
              </a:tr>
              <a:tr h="485307">
                <a:tc>
                  <a:txBody>
                    <a:bodyPr/>
                    <a:lstStyle/>
                    <a:p>
                      <a:pPr marL="0" marR="0" algn="ctr">
                        <a:spcBef>
                          <a:spcPts val="0"/>
                        </a:spcBef>
                        <a:spcAft>
                          <a:spcPts val="0"/>
                        </a:spcAft>
                      </a:pPr>
                      <a:r>
                        <a:rPr lang="en-US" sz="3200">
                          <a:solidFill>
                            <a:srgbClr val="0000FF"/>
                          </a:solidFill>
                          <a:effectLst/>
                          <a:latin typeface="Times New Roman" panose="02020603050405020304" pitchFamily="18" charset="0"/>
                          <a:ea typeface="Times New Roman" panose="02020603050405020304" pitchFamily="18" charset="0"/>
                        </a:rPr>
                        <a:t>Condensation</a:t>
                      </a:r>
                      <a:endParaRPr lang="en-US" sz="2800">
                        <a:effectLst/>
                        <a:latin typeface="Times New Roman" panose="02020603050405020304" pitchFamily="18" charset="0"/>
                        <a:ea typeface="Times New Roman" panose="02020603050405020304" pitchFamily="18" charset="0"/>
                      </a:endParaRPr>
                    </a:p>
                  </a:txBody>
                  <a:tcPr marL="154809" marR="154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3200" dirty="0">
                          <a:solidFill>
                            <a:srgbClr val="0000FF"/>
                          </a:solidFill>
                          <a:effectLst/>
                          <a:latin typeface="Times New Roman" panose="02020603050405020304" pitchFamily="18" charset="0"/>
                          <a:ea typeface="Times New Roman" panose="02020603050405020304" pitchFamily="18" charset="0"/>
                        </a:rPr>
                        <a:t>Gas to Liquid</a:t>
                      </a:r>
                      <a:endParaRPr lang="en-US" sz="2800" dirty="0">
                        <a:effectLst/>
                        <a:latin typeface="Times New Roman" panose="02020603050405020304" pitchFamily="18" charset="0"/>
                        <a:ea typeface="Times New Roman" panose="02020603050405020304" pitchFamily="18" charset="0"/>
                      </a:endParaRPr>
                    </a:p>
                  </a:txBody>
                  <a:tcPr marL="154809" marR="154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3200" dirty="0">
                          <a:solidFill>
                            <a:srgbClr val="0000FF"/>
                          </a:solidFill>
                          <a:effectLst/>
                          <a:latin typeface="Times New Roman" panose="02020603050405020304" pitchFamily="18" charset="0"/>
                          <a:ea typeface="Times New Roman" panose="02020603050405020304" pitchFamily="18" charset="0"/>
                        </a:rPr>
                        <a:t>Exothermic</a:t>
                      </a:r>
                      <a:endParaRPr lang="en-US" sz="2800" dirty="0">
                        <a:effectLst/>
                        <a:latin typeface="Times New Roman" panose="02020603050405020304" pitchFamily="18" charset="0"/>
                        <a:ea typeface="Times New Roman" panose="02020603050405020304" pitchFamily="18" charset="0"/>
                      </a:endParaRPr>
                    </a:p>
                  </a:txBody>
                  <a:tcPr marL="154809" marR="154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977316637"/>
                  </a:ext>
                </a:extLst>
              </a:tr>
              <a:tr h="485307">
                <a:tc>
                  <a:txBody>
                    <a:bodyPr/>
                    <a:lstStyle/>
                    <a:p>
                      <a:pPr marL="0" marR="0" algn="ctr">
                        <a:spcBef>
                          <a:spcPts val="0"/>
                        </a:spcBef>
                        <a:spcAft>
                          <a:spcPts val="0"/>
                        </a:spcAft>
                      </a:pPr>
                      <a:r>
                        <a:rPr lang="en-US" sz="3200">
                          <a:solidFill>
                            <a:srgbClr val="0000FF"/>
                          </a:solidFill>
                          <a:effectLst/>
                          <a:latin typeface="Times New Roman" panose="02020603050405020304" pitchFamily="18" charset="0"/>
                          <a:ea typeface="Times New Roman" panose="02020603050405020304" pitchFamily="18" charset="0"/>
                        </a:rPr>
                        <a:t>Sublimation</a:t>
                      </a:r>
                      <a:endParaRPr lang="en-US" sz="2800">
                        <a:effectLst/>
                        <a:latin typeface="Times New Roman" panose="02020603050405020304" pitchFamily="18" charset="0"/>
                        <a:ea typeface="Times New Roman" panose="02020603050405020304" pitchFamily="18" charset="0"/>
                      </a:endParaRPr>
                    </a:p>
                  </a:txBody>
                  <a:tcPr marL="154809" marR="154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3200" dirty="0">
                          <a:solidFill>
                            <a:srgbClr val="0000FF"/>
                          </a:solidFill>
                          <a:effectLst/>
                          <a:latin typeface="Times New Roman" panose="02020603050405020304" pitchFamily="18" charset="0"/>
                          <a:ea typeface="Times New Roman" panose="02020603050405020304" pitchFamily="18" charset="0"/>
                        </a:rPr>
                        <a:t>Solid to Gas</a:t>
                      </a:r>
                      <a:endParaRPr lang="en-US" sz="2800" dirty="0">
                        <a:effectLst/>
                        <a:latin typeface="Times New Roman" panose="02020603050405020304" pitchFamily="18" charset="0"/>
                        <a:ea typeface="Times New Roman" panose="02020603050405020304" pitchFamily="18" charset="0"/>
                      </a:endParaRPr>
                    </a:p>
                  </a:txBody>
                  <a:tcPr marL="154809" marR="154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3200" dirty="0">
                          <a:solidFill>
                            <a:srgbClr val="0000FF"/>
                          </a:solidFill>
                          <a:effectLst/>
                          <a:latin typeface="Times New Roman" panose="02020603050405020304" pitchFamily="18" charset="0"/>
                          <a:ea typeface="Times New Roman" panose="02020603050405020304" pitchFamily="18" charset="0"/>
                        </a:rPr>
                        <a:t>Endothermic</a:t>
                      </a:r>
                      <a:endParaRPr lang="en-US" sz="2800" dirty="0">
                        <a:effectLst/>
                        <a:latin typeface="Times New Roman" panose="02020603050405020304" pitchFamily="18" charset="0"/>
                        <a:ea typeface="Times New Roman" panose="02020603050405020304" pitchFamily="18" charset="0"/>
                      </a:endParaRPr>
                    </a:p>
                  </a:txBody>
                  <a:tcPr marL="154809" marR="154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348556422"/>
                  </a:ext>
                </a:extLst>
              </a:tr>
              <a:tr h="485307">
                <a:tc>
                  <a:txBody>
                    <a:bodyPr/>
                    <a:lstStyle/>
                    <a:p>
                      <a:pPr marL="0" marR="0" algn="ctr">
                        <a:spcBef>
                          <a:spcPts val="0"/>
                        </a:spcBef>
                        <a:spcAft>
                          <a:spcPts val="0"/>
                        </a:spcAft>
                      </a:pPr>
                      <a:r>
                        <a:rPr lang="en-US" sz="3200">
                          <a:solidFill>
                            <a:srgbClr val="0000FF"/>
                          </a:solidFill>
                          <a:effectLst/>
                          <a:latin typeface="Times New Roman" panose="02020603050405020304" pitchFamily="18" charset="0"/>
                          <a:ea typeface="Times New Roman" panose="02020603050405020304" pitchFamily="18" charset="0"/>
                        </a:rPr>
                        <a:t>Deposition</a:t>
                      </a:r>
                      <a:endParaRPr lang="en-US" sz="2800">
                        <a:effectLst/>
                        <a:latin typeface="Times New Roman" panose="02020603050405020304" pitchFamily="18" charset="0"/>
                        <a:ea typeface="Times New Roman" panose="02020603050405020304" pitchFamily="18" charset="0"/>
                      </a:endParaRPr>
                    </a:p>
                  </a:txBody>
                  <a:tcPr marL="154809" marR="154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3200" dirty="0">
                          <a:solidFill>
                            <a:srgbClr val="0000FF"/>
                          </a:solidFill>
                          <a:effectLst/>
                          <a:latin typeface="Times New Roman" panose="02020603050405020304" pitchFamily="18" charset="0"/>
                          <a:ea typeface="Times New Roman" panose="02020603050405020304" pitchFamily="18" charset="0"/>
                        </a:rPr>
                        <a:t>Gas to Solid</a:t>
                      </a:r>
                      <a:endParaRPr lang="en-US" sz="2800" dirty="0">
                        <a:effectLst/>
                        <a:latin typeface="Times New Roman" panose="02020603050405020304" pitchFamily="18" charset="0"/>
                        <a:ea typeface="Times New Roman" panose="02020603050405020304" pitchFamily="18" charset="0"/>
                      </a:endParaRPr>
                    </a:p>
                  </a:txBody>
                  <a:tcPr marL="154809" marR="154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3200" dirty="0">
                          <a:solidFill>
                            <a:srgbClr val="0000FF"/>
                          </a:solidFill>
                          <a:effectLst/>
                          <a:latin typeface="Times New Roman" panose="02020603050405020304" pitchFamily="18" charset="0"/>
                          <a:ea typeface="Times New Roman" panose="02020603050405020304" pitchFamily="18" charset="0"/>
                        </a:rPr>
                        <a:t>Exothermic</a:t>
                      </a:r>
                      <a:endParaRPr lang="en-US" sz="2800" dirty="0">
                        <a:effectLst/>
                        <a:latin typeface="Times New Roman" panose="02020603050405020304" pitchFamily="18" charset="0"/>
                        <a:ea typeface="Times New Roman" panose="02020603050405020304" pitchFamily="18" charset="0"/>
                      </a:endParaRPr>
                    </a:p>
                  </a:txBody>
                  <a:tcPr marL="154809" marR="154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072086104"/>
                  </a:ext>
                </a:extLst>
              </a:tr>
            </a:tbl>
          </a:graphicData>
        </a:graphic>
      </p:graphicFrame>
    </p:spTree>
    <p:extLst>
      <p:ext uri="{BB962C8B-B14F-4D97-AF65-F5344CB8AC3E}">
        <p14:creationId xmlns:p14="http://schemas.microsoft.com/office/powerpoint/2010/main" val="36691461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5FE0B-FCBC-4C76-9CB5-719E8F1C45B8}"/>
              </a:ext>
            </a:extLst>
          </p:cNvPr>
          <p:cNvSpPr>
            <a:spLocks noGrp="1"/>
          </p:cNvSpPr>
          <p:nvPr>
            <p:ph type="title"/>
          </p:nvPr>
        </p:nvSpPr>
        <p:spPr>
          <a:solidFill>
            <a:schemeClr val="accent2">
              <a:lumMod val="60000"/>
              <a:lumOff val="40000"/>
            </a:schemeClr>
          </a:solidFill>
        </p:spPr>
        <p:txBody>
          <a:bodyPr/>
          <a:lstStyle/>
          <a:p>
            <a:r>
              <a:rPr lang="en-US" sz="5400" b="1" dirty="0">
                <a:solidFill>
                  <a:prstClr val="black"/>
                </a:solidFill>
                <a:latin typeface="Calibri Light" panose="020F0302020204030204"/>
              </a:rPr>
              <a:t>Points Where Phase Changes Occur</a:t>
            </a:r>
            <a:endParaRPr lang="en-US" sz="5400" b="1" dirty="0"/>
          </a:p>
        </p:txBody>
      </p:sp>
      <p:sp>
        <p:nvSpPr>
          <p:cNvPr id="3" name="Content Placeholder 2">
            <a:extLst>
              <a:ext uri="{FF2B5EF4-FFF2-40B4-BE49-F238E27FC236}">
                <a16:creationId xmlns:a16="http://schemas.microsoft.com/office/drawing/2014/main" id="{C128AABC-9902-4164-A5C5-8E3BDE4B52CA}"/>
              </a:ext>
            </a:extLst>
          </p:cNvPr>
          <p:cNvSpPr>
            <a:spLocks noGrp="1"/>
          </p:cNvSpPr>
          <p:nvPr>
            <p:ph idx="1"/>
          </p:nvPr>
        </p:nvSpPr>
        <p:spPr/>
        <p:txBody>
          <a:bodyPr/>
          <a:lstStyle/>
          <a:p>
            <a:r>
              <a:rPr lang="en-US" u="sng" dirty="0">
                <a:latin typeface="Calibri" panose="020F0502020204030204" pitchFamily="34" charset="0"/>
                <a:cs typeface="Calibri" panose="020F0502020204030204" pitchFamily="34" charset="0"/>
              </a:rPr>
              <a:t>Melting Point –</a:t>
            </a:r>
            <a:r>
              <a:rPr lang="en-US" dirty="0">
                <a:latin typeface="Calibri" panose="020F0502020204030204" pitchFamily="34" charset="0"/>
                <a:cs typeface="Calibri" panose="020F0502020204030204" pitchFamily="34" charset="0"/>
              </a:rPr>
              <a:t> Temperature at which a solid turns to a liquid.</a:t>
            </a:r>
          </a:p>
          <a:p>
            <a:endParaRPr lang="en-US" dirty="0">
              <a:latin typeface="Calibri" panose="020F0502020204030204" pitchFamily="34" charset="0"/>
              <a:cs typeface="Calibri" panose="020F0502020204030204" pitchFamily="34" charset="0"/>
            </a:endParaRPr>
          </a:p>
          <a:p>
            <a:pPr lvl="0"/>
            <a:r>
              <a:rPr lang="en-US" u="sng" dirty="0">
                <a:latin typeface="Calibri" panose="020F0502020204030204" pitchFamily="34" charset="0"/>
                <a:cs typeface="Calibri" panose="020F0502020204030204" pitchFamily="34" charset="0"/>
              </a:rPr>
              <a:t>Freezing Point -</a:t>
            </a:r>
            <a:r>
              <a:rPr lang="en-US" dirty="0">
                <a:solidFill>
                  <a:srgbClr val="000000"/>
                </a:solidFill>
                <a:latin typeface="Calibri" panose="020F0502020204030204" pitchFamily="34" charset="0"/>
                <a:cs typeface="Calibri" panose="020F0502020204030204" pitchFamily="34" charset="0"/>
              </a:rPr>
              <a:t>Temperature at which a liquid turns to a solid.</a:t>
            </a:r>
          </a:p>
          <a:p>
            <a:pPr lvl="0"/>
            <a:endParaRPr lang="en-US" dirty="0">
              <a:solidFill>
                <a:srgbClr val="000000"/>
              </a:solidFill>
              <a:latin typeface="Calibri" panose="020F0502020204030204" pitchFamily="34" charset="0"/>
              <a:cs typeface="Calibri" panose="020F0502020204030204" pitchFamily="34" charset="0"/>
            </a:endParaRPr>
          </a:p>
          <a:p>
            <a:pPr lvl="0"/>
            <a:r>
              <a:rPr lang="en-US" u="sng">
                <a:solidFill>
                  <a:srgbClr val="000000"/>
                </a:solidFill>
                <a:latin typeface="Calibri" panose="020F0502020204030204" pitchFamily="34" charset="0"/>
                <a:cs typeface="Calibri" panose="020F0502020204030204" pitchFamily="34" charset="0"/>
              </a:rPr>
              <a:t>Boiling Point </a:t>
            </a:r>
            <a:r>
              <a:rPr lang="en-US" u="sng" dirty="0">
                <a:solidFill>
                  <a:srgbClr val="000000"/>
                </a:solidFill>
                <a:latin typeface="Calibri" panose="020F0502020204030204" pitchFamily="34" charset="0"/>
                <a:cs typeface="Calibri" panose="020F0502020204030204" pitchFamily="34" charset="0"/>
              </a:rPr>
              <a:t>-</a:t>
            </a:r>
            <a:r>
              <a:rPr lang="en-US" dirty="0">
                <a:solidFill>
                  <a:srgbClr val="000000"/>
                </a:solidFill>
                <a:latin typeface="Calibri" panose="020F0502020204030204" pitchFamily="34" charset="0"/>
                <a:cs typeface="Calibri" panose="020F0502020204030204" pitchFamily="34" charset="0"/>
              </a:rPr>
              <a:t>Temperature at which a liquid turns to a gas.</a:t>
            </a:r>
          </a:p>
          <a:p>
            <a:pPr lvl="0"/>
            <a:endParaRPr lang="en-US" dirty="0">
              <a:solidFill>
                <a:srgbClr val="000000"/>
              </a:solidFill>
              <a:latin typeface="Calibri" panose="020F0502020204030204" pitchFamily="34" charset="0"/>
              <a:cs typeface="Calibri" panose="020F0502020204030204" pitchFamily="34" charset="0"/>
            </a:endParaRPr>
          </a:p>
          <a:p>
            <a:pPr lvl="0"/>
            <a:r>
              <a:rPr lang="en-US" u="sng" dirty="0">
                <a:solidFill>
                  <a:srgbClr val="000000"/>
                </a:solidFill>
                <a:latin typeface="Calibri" panose="020F0502020204030204" pitchFamily="34" charset="0"/>
                <a:cs typeface="Calibri" panose="020F0502020204030204" pitchFamily="34" charset="0"/>
              </a:rPr>
              <a:t>Condensation Point -</a:t>
            </a:r>
            <a:r>
              <a:rPr lang="en-US" dirty="0">
                <a:solidFill>
                  <a:srgbClr val="000000"/>
                </a:solidFill>
                <a:latin typeface="Calibri" panose="020F0502020204030204" pitchFamily="34" charset="0"/>
                <a:cs typeface="Calibri" panose="020F0502020204030204" pitchFamily="34" charset="0"/>
              </a:rPr>
              <a:t> Temperature at which a gas turns to a liquid.</a:t>
            </a:r>
          </a:p>
          <a:p>
            <a:pPr lvl="0"/>
            <a:endParaRPr lang="en-US" dirty="0">
              <a:solidFill>
                <a:srgbClr val="000000"/>
              </a:solidFill>
              <a:latin typeface="Calibri" panose="020F0502020204030204" pitchFamily="34" charset="0"/>
              <a:cs typeface="Calibri" panose="020F0502020204030204" pitchFamily="34" charset="0"/>
            </a:endParaRPr>
          </a:p>
          <a:p>
            <a:pPr lvl="0"/>
            <a:endParaRPr lang="en-US" u="sng" dirty="0">
              <a:solidFill>
                <a:srgbClr val="000000"/>
              </a:solidFill>
              <a:latin typeface="Calibri" panose="020F0502020204030204" pitchFamily="34" charset="0"/>
              <a:cs typeface="Calibri" panose="020F0502020204030204" pitchFamily="34" charset="0"/>
            </a:endParaRPr>
          </a:p>
          <a:p>
            <a:endParaRPr lang="en-US" u="sng"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43340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endParaRPr lang="en-US"/>
          </a:p>
        </p:txBody>
      </p:sp>
      <p:pic>
        <p:nvPicPr>
          <p:cNvPr id="5" name="Picture 16"/>
          <p:cNvPicPr>
            <a:picLocks noGrp="1" noChangeAspect="1" noChangeArrowheads="1"/>
          </p:cNvPicPr>
          <p:nvPr>
            <p:ph sz="half" idx="2"/>
          </p:nvPr>
        </p:nvPicPr>
        <p:blipFill>
          <a:blip r:embed="rId2"/>
          <a:srcRect/>
          <a:stretch>
            <a:fillRect/>
          </a:stretch>
        </p:blipFill>
        <p:spPr bwMode="auto">
          <a:xfrm>
            <a:off x="0" y="18740"/>
            <a:ext cx="12191999" cy="6839260"/>
          </a:xfrm>
          <a:prstGeom prst="rect">
            <a:avLst/>
          </a:prstGeom>
          <a:noFill/>
        </p:spPr>
      </p:pic>
    </p:spTree>
    <p:extLst>
      <p:ext uri="{BB962C8B-B14F-4D97-AF65-F5344CB8AC3E}">
        <p14:creationId xmlns:p14="http://schemas.microsoft.com/office/powerpoint/2010/main" val="2707850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74361" y="479685"/>
            <a:ext cx="10478123" cy="1004341"/>
          </a:xfrm>
          <a:solidFill>
            <a:srgbClr val="92D050"/>
          </a:solidFill>
        </p:spPr>
        <p:txBody>
          <a:bodyPr>
            <a:noAutofit/>
          </a:bodyPr>
          <a:lstStyle/>
          <a:p>
            <a:pPr algn="ctr"/>
            <a:r>
              <a:rPr lang="en-US" b="1" dirty="0"/>
              <a:t>What is a change in state or phase change?</a:t>
            </a:r>
          </a:p>
        </p:txBody>
      </p:sp>
      <p:sp>
        <p:nvSpPr>
          <p:cNvPr id="6" name="Content Placeholder 5"/>
          <p:cNvSpPr>
            <a:spLocks noGrp="1"/>
          </p:cNvSpPr>
          <p:nvPr>
            <p:ph idx="1"/>
          </p:nvPr>
        </p:nvSpPr>
        <p:spPr>
          <a:xfrm>
            <a:off x="974361" y="2032445"/>
            <a:ext cx="10313232" cy="4572000"/>
          </a:xfrm>
        </p:spPr>
        <p:txBody>
          <a:bodyPr>
            <a:normAutofit/>
          </a:bodyPr>
          <a:lstStyle/>
          <a:p>
            <a:r>
              <a:rPr lang="en-US" sz="3200" dirty="0"/>
              <a:t>A change of state is </a:t>
            </a:r>
            <a:r>
              <a:rPr lang="en-US" sz="3200" u="sng" dirty="0"/>
              <a:t>changing a substance from one physical form to another.</a:t>
            </a:r>
          </a:p>
          <a:p>
            <a:endParaRPr lang="en-US" sz="3200" u="sng" dirty="0"/>
          </a:p>
          <a:p>
            <a:r>
              <a:rPr lang="en-US" sz="3200" u="sng" dirty="0"/>
              <a:t>Phase Change –</a:t>
            </a:r>
            <a:r>
              <a:rPr lang="en-US" sz="3200" dirty="0"/>
              <a:t> A reversible physical change that occurs when a substance changes from 1 state to another.</a:t>
            </a:r>
            <a:endParaRPr lang="en-US" sz="3200" u="sng" dirty="0"/>
          </a:p>
          <a:p>
            <a:pPr marL="64008" indent="0">
              <a:buNone/>
            </a:pPr>
            <a:endParaRPr lang="en-US" sz="3200" dirty="0"/>
          </a:p>
          <a:p>
            <a:r>
              <a:rPr lang="en-US" sz="3200" u="sng" dirty="0"/>
              <a:t>Physical change </a:t>
            </a:r>
            <a:r>
              <a:rPr lang="en-US" sz="3200" dirty="0"/>
              <a:t>means the substance only changes it’s </a:t>
            </a:r>
            <a:r>
              <a:rPr lang="en-US" sz="3200" u="sng" dirty="0"/>
              <a:t>appearance</a:t>
            </a:r>
            <a:r>
              <a:rPr lang="en-US" sz="3200" dirty="0"/>
              <a:t>; it’s still the </a:t>
            </a:r>
            <a:r>
              <a:rPr lang="en-US" sz="3200" u="sng" dirty="0"/>
              <a:t>same substance</a:t>
            </a:r>
            <a:r>
              <a:rPr lang="en-US" sz="3200" dirty="0"/>
              <a:t>!</a:t>
            </a:r>
          </a:p>
        </p:txBody>
      </p:sp>
    </p:spTree>
    <p:extLst>
      <p:ext uri="{BB962C8B-B14F-4D97-AF65-F5344CB8AC3E}">
        <p14:creationId xmlns:p14="http://schemas.microsoft.com/office/powerpoint/2010/main" val="4004668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 calcmode="lin" valueType="num">
                                      <p:cBhvr additive="base">
                                        <p:cTn id="1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557" y="384750"/>
            <a:ext cx="10867869" cy="1114266"/>
          </a:xfrm>
          <a:solidFill>
            <a:srgbClr val="FFFF00"/>
          </a:solidFill>
        </p:spPr>
        <p:txBody>
          <a:bodyPr>
            <a:normAutofit/>
          </a:bodyPr>
          <a:lstStyle/>
          <a:p>
            <a:pPr algn="ctr"/>
            <a:r>
              <a:rPr lang="en-US" sz="5400" b="1" dirty="0"/>
              <a:t>How do substances change state?</a:t>
            </a:r>
          </a:p>
        </p:txBody>
      </p:sp>
      <p:sp>
        <p:nvSpPr>
          <p:cNvPr id="4" name="Content Placeholder 3"/>
          <p:cNvSpPr>
            <a:spLocks noGrp="1"/>
          </p:cNvSpPr>
          <p:nvPr>
            <p:ph idx="1"/>
          </p:nvPr>
        </p:nvSpPr>
        <p:spPr>
          <a:xfrm>
            <a:off x="809469" y="1924617"/>
            <a:ext cx="10732957" cy="4572000"/>
          </a:xfrm>
        </p:spPr>
        <p:txBody>
          <a:bodyPr>
            <a:normAutofit/>
          </a:bodyPr>
          <a:lstStyle/>
          <a:p>
            <a:r>
              <a:rPr lang="en-US" sz="3600" dirty="0"/>
              <a:t>A substance can change from one state to another by </a:t>
            </a:r>
            <a:r>
              <a:rPr lang="en-US" sz="3600" u="sng" dirty="0"/>
              <a:t>adding or removing ENERGY!  </a:t>
            </a:r>
          </a:p>
          <a:p>
            <a:endParaRPr lang="en-US" sz="3600" dirty="0"/>
          </a:p>
          <a:p>
            <a:r>
              <a:rPr lang="en-US" sz="3600" dirty="0"/>
              <a:t>One type of </a:t>
            </a:r>
            <a:r>
              <a:rPr lang="en-US" sz="3600" u="sng" dirty="0"/>
              <a:t>energy</a:t>
            </a:r>
            <a:r>
              <a:rPr lang="en-US" sz="3600" dirty="0"/>
              <a:t> is </a:t>
            </a:r>
            <a:r>
              <a:rPr lang="en-US" sz="3600" u="sng" dirty="0"/>
              <a:t>HEAT</a:t>
            </a:r>
            <a:r>
              <a:rPr lang="en-US" sz="3600" dirty="0"/>
              <a:t>…so we are </a:t>
            </a:r>
            <a:r>
              <a:rPr lang="en-US" sz="3600" u="sng" dirty="0"/>
              <a:t>adding heat </a:t>
            </a:r>
            <a:r>
              <a:rPr lang="en-US" sz="3600" dirty="0"/>
              <a:t>or </a:t>
            </a:r>
            <a:r>
              <a:rPr lang="en-US" sz="3600" u="sng" dirty="0"/>
              <a:t>removing heat</a:t>
            </a:r>
            <a:r>
              <a:rPr lang="en-US" sz="3600" dirty="0"/>
              <a:t> to change states</a:t>
            </a:r>
          </a:p>
        </p:txBody>
      </p:sp>
      <p:pic>
        <p:nvPicPr>
          <p:cNvPr id="6" name="Picture 5"/>
          <p:cNvPicPr>
            <a:picLocks noChangeAspect="1"/>
          </p:cNvPicPr>
          <p:nvPr/>
        </p:nvPicPr>
        <p:blipFill>
          <a:blip r:embed="rId2"/>
          <a:stretch>
            <a:fillRect/>
          </a:stretch>
        </p:blipFill>
        <p:spPr>
          <a:xfrm>
            <a:off x="6781800" y="4675684"/>
            <a:ext cx="2438400" cy="1828800"/>
          </a:xfrm>
          <a:prstGeom prst="rect">
            <a:avLst/>
          </a:prstGeom>
        </p:spPr>
      </p:pic>
      <p:pic>
        <p:nvPicPr>
          <p:cNvPr id="7" name="Picture 6"/>
          <p:cNvPicPr>
            <a:picLocks noChangeAspect="1"/>
          </p:cNvPicPr>
          <p:nvPr/>
        </p:nvPicPr>
        <p:blipFill>
          <a:blip r:embed="rId3"/>
          <a:stretch>
            <a:fillRect/>
          </a:stretch>
        </p:blipFill>
        <p:spPr>
          <a:xfrm>
            <a:off x="9349474" y="4304585"/>
            <a:ext cx="1498406" cy="2044700"/>
          </a:xfrm>
          <a:prstGeom prst="rect">
            <a:avLst/>
          </a:prstGeom>
        </p:spPr>
      </p:pic>
    </p:spTree>
    <p:extLst>
      <p:ext uri="{BB962C8B-B14F-4D97-AF65-F5344CB8AC3E}">
        <p14:creationId xmlns:p14="http://schemas.microsoft.com/office/powerpoint/2010/main" val="206344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0154" y="438662"/>
            <a:ext cx="10792253" cy="895590"/>
          </a:xfrm>
          <a:solidFill>
            <a:srgbClr val="FF33CC"/>
          </a:solidFill>
        </p:spPr>
        <p:txBody>
          <a:bodyPr anchor="b">
            <a:noAutofit/>
          </a:bodyPr>
          <a:lstStyle/>
          <a:p>
            <a:pPr algn="ctr"/>
            <a:r>
              <a:rPr lang="en-US" b="1" dirty="0"/>
              <a:t>What happens when you add energy…heat?</a:t>
            </a:r>
          </a:p>
        </p:txBody>
      </p:sp>
      <p:pic>
        <p:nvPicPr>
          <p:cNvPr id="4" name="Picture 3"/>
          <p:cNvPicPr>
            <a:picLocks noChangeAspect="1"/>
          </p:cNvPicPr>
          <p:nvPr/>
        </p:nvPicPr>
        <p:blipFill>
          <a:blip r:embed="rId2"/>
          <a:stretch>
            <a:fillRect/>
          </a:stretch>
        </p:blipFill>
        <p:spPr>
          <a:xfrm>
            <a:off x="1514293" y="2646504"/>
            <a:ext cx="5069382" cy="2640642"/>
          </a:xfrm>
          <a:prstGeom prst="rect">
            <a:avLst/>
          </a:prstGeom>
        </p:spPr>
      </p:pic>
      <p:sp>
        <p:nvSpPr>
          <p:cNvPr id="9" name="Freeform: Shape 8">
            <a:extLst>
              <a:ext uri="{FF2B5EF4-FFF2-40B4-BE49-F238E27FC236}">
                <a16:creationId xmlns:a16="http://schemas.microsoft.com/office/drawing/2014/main" id="{C607803A-4E99-444E-94F7-8785CDDF5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80154" y="1884045"/>
            <a:ext cx="3275668" cy="2853308"/>
          </a:xfrm>
          <a:custGeom>
            <a:avLst/>
            <a:gdLst>
              <a:gd name="connsiteX0" fmla="*/ 3275668 w 3275668"/>
              <a:gd name="connsiteY0" fmla="*/ 2853308 h 2853308"/>
              <a:gd name="connsiteX1" fmla="*/ 655 w 3275668"/>
              <a:gd name="connsiteY1" fmla="*/ 2853308 h 2853308"/>
              <a:gd name="connsiteX2" fmla="*/ 0 w 3275668"/>
              <a:gd name="connsiteY2" fmla="*/ 2467565 h 2853308"/>
              <a:gd name="connsiteX3" fmla="*/ 2869894 w 3275668"/>
              <a:gd name="connsiteY3" fmla="*/ 2468888 h 2853308"/>
              <a:gd name="connsiteX4" fmla="*/ 2869894 w 3275668"/>
              <a:gd name="connsiteY4" fmla="*/ 0 h 2853308"/>
              <a:gd name="connsiteX5" fmla="*/ 3275668 w 3275668"/>
              <a:gd name="connsiteY5" fmla="*/ 0 h 2853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75668" h="2853308">
                <a:moveTo>
                  <a:pt x="3275668" y="2853308"/>
                </a:moveTo>
                <a:lnTo>
                  <a:pt x="655" y="2853308"/>
                </a:lnTo>
                <a:cubicBezTo>
                  <a:pt x="-655" y="2720171"/>
                  <a:pt x="1310" y="2600702"/>
                  <a:pt x="0" y="2467565"/>
                </a:cubicBezTo>
                <a:lnTo>
                  <a:pt x="2869894" y="2468888"/>
                </a:lnTo>
                <a:lnTo>
                  <a:pt x="2869894" y="0"/>
                </a:lnTo>
                <a:lnTo>
                  <a:pt x="3275668" y="0"/>
                </a:lnTo>
                <a:close/>
              </a:path>
            </a:pathLst>
          </a:custGeom>
          <a:solidFill>
            <a:srgbClr val="4C4C4C"/>
          </a:solidFill>
          <a:ln w="0">
            <a:noFill/>
            <a:prstDash val="solid"/>
            <a:round/>
            <a:headEnd/>
            <a:tailEnd/>
          </a:ln>
        </p:spPr>
      </p:sp>
      <p:sp>
        <p:nvSpPr>
          <p:cNvPr id="11" name="Freeform: Shape 10">
            <a:extLst>
              <a:ext uri="{FF2B5EF4-FFF2-40B4-BE49-F238E27FC236}">
                <a16:creationId xmlns:a16="http://schemas.microsoft.com/office/drawing/2014/main" id="{2989BE6A-C309-418E-8ADD-1616A98057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55822" y="3222529"/>
            <a:ext cx="3242952" cy="2828156"/>
          </a:xfrm>
          <a:custGeom>
            <a:avLst/>
            <a:gdLst>
              <a:gd name="connsiteX0" fmla="*/ 2837178 w 3242952"/>
              <a:gd name="connsiteY0" fmla="*/ 0 h 2828156"/>
              <a:gd name="connsiteX1" fmla="*/ 3242952 w 3242952"/>
              <a:gd name="connsiteY1" fmla="*/ 0 h 2828156"/>
              <a:gd name="connsiteX2" fmla="*/ 3242952 w 3242952"/>
              <a:gd name="connsiteY2" fmla="*/ 2828156 h 2828156"/>
              <a:gd name="connsiteX3" fmla="*/ 0 w 3242952"/>
              <a:gd name="connsiteY3" fmla="*/ 2828156 h 2828156"/>
              <a:gd name="connsiteX4" fmla="*/ 0 w 3242952"/>
              <a:gd name="connsiteY4" fmla="*/ 2442859 h 2828156"/>
              <a:gd name="connsiteX5" fmla="*/ 2837178 w 3242952"/>
              <a:gd name="connsiteY5" fmla="*/ 2443295 h 2828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42952" h="2828156">
                <a:moveTo>
                  <a:pt x="2837178" y="0"/>
                </a:moveTo>
                <a:lnTo>
                  <a:pt x="3242952" y="0"/>
                </a:lnTo>
                <a:lnTo>
                  <a:pt x="3242952" y="2828156"/>
                </a:lnTo>
                <a:lnTo>
                  <a:pt x="0" y="2828156"/>
                </a:lnTo>
                <a:lnTo>
                  <a:pt x="0" y="2442859"/>
                </a:lnTo>
                <a:lnTo>
                  <a:pt x="2837178" y="2443295"/>
                </a:lnTo>
                <a:close/>
              </a:path>
            </a:pathLst>
          </a:custGeom>
          <a:solidFill>
            <a:srgbClr val="4C4C4C"/>
          </a:solidFill>
          <a:ln w="0">
            <a:noFill/>
            <a:prstDash val="solid"/>
            <a:round/>
            <a:headEnd/>
            <a:tailEnd/>
          </a:ln>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7317815" y="1484026"/>
            <a:ext cx="4644336" cy="4935311"/>
          </a:xfrm>
        </p:spPr>
        <p:txBody>
          <a:bodyPr anchor="ctr">
            <a:normAutofit/>
          </a:bodyPr>
          <a:lstStyle/>
          <a:p>
            <a:r>
              <a:rPr lang="en-US" sz="3600" dirty="0"/>
              <a:t>The</a:t>
            </a:r>
            <a:r>
              <a:rPr lang="en-US" sz="3600" u="sng" dirty="0"/>
              <a:t> </a:t>
            </a:r>
            <a:r>
              <a:rPr lang="en-US" sz="3600" u="sng" dirty="0">
                <a:solidFill>
                  <a:srgbClr val="FF0000"/>
                </a:solidFill>
              </a:rPr>
              <a:t>more energy/heat </a:t>
            </a:r>
            <a:r>
              <a:rPr lang="en-US" sz="3600" dirty="0"/>
              <a:t>(higher temperature) will make the particles </a:t>
            </a:r>
            <a:r>
              <a:rPr lang="en-US" sz="3600" u="sng" dirty="0"/>
              <a:t>move faster.</a:t>
            </a:r>
          </a:p>
          <a:p>
            <a:pPr marL="64008" indent="0">
              <a:buNone/>
            </a:pPr>
            <a:endParaRPr lang="en-US" sz="800" u="sng" dirty="0"/>
          </a:p>
          <a:p>
            <a:r>
              <a:rPr lang="en-US" sz="3600" dirty="0"/>
              <a:t>The</a:t>
            </a:r>
            <a:r>
              <a:rPr lang="en-US" sz="3600" u="sng" dirty="0"/>
              <a:t> </a:t>
            </a:r>
            <a:r>
              <a:rPr lang="en-US" sz="3600" u="sng" dirty="0">
                <a:solidFill>
                  <a:srgbClr val="FF0000"/>
                </a:solidFill>
              </a:rPr>
              <a:t>more energy/heat </a:t>
            </a:r>
            <a:r>
              <a:rPr lang="en-US" sz="3600" dirty="0"/>
              <a:t>will make the particles</a:t>
            </a:r>
            <a:r>
              <a:rPr lang="en-US" sz="3600" u="sng" dirty="0"/>
              <a:t> spread out </a:t>
            </a:r>
            <a:r>
              <a:rPr lang="en-US" sz="3600" dirty="0"/>
              <a:t>more and </a:t>
            </a:r>
            <a:r>
              <a:rPr lang="en-US" sz="3600" u="sng" dirty="0"/>
              <a:t>attraction decreases.</a:t>
            </a:r>
          </a:p>
          <a:p>
            <a:endParaRPr lang="en-US" sz="2400" dirty="0"/>
          </a:p>
        </p:txBody>
      </p:sp>
    </p:spTree>
    <p:extLst>
      <p:ext uri="{BB962C8B-B14F-4D97-AF65-F5344CB8AC3E}">
        <p14:creationId xmlns:p14="http://schemas.microsoft.com/office/powerpoint/2010/main" val="1533943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CC09F-523C-4087-9F90-ADC1232A412B}"/>
              </a:ext>
            </a:extLst>
          </p:cNvPr>
          <p:cNvSpPr>
            <a:spLocks noGrp="1"/>
          </p:cNvSpPr>
          <p:nvPr>
            <p:ph type="title"/>
          </p:nvPr>
        </p:nvSpPr>
        <p:spPr>
          <a:xfrm>
            <a:off x="838200" y="365125"/>
            <a:ext cx="10515600" cy="954009"/>
          </a:xfrm>
          <a:solidFill>
            <a:schemeClr val="tx2"/>
          </a:solidFill>
        </p:spPr>
        <p:txBody>
          <a:bodyPr>
            <a:normAutofit/>
          </a:bodyPr>
          <a:lstStyle/>
          <a:p>
            <a:pPr algn="ctr"/>
            <a:r>
              <a:rPr lang="en-US" sz="5400" b="1" dirty="0"/>
              <a:t>Temperature</a:t>
            </a:r>
          </a:p>
        </p:txBody>
      </p:sp>
      <p:sp>
        <p:nvSpPr>
          <p:cNvPr id="3" name="Content Placeholder 2">
            <a:extLst>
              <a:ext uri="{FF2B5EF4-FFF2-40B4-BE49-F238E27FC236}">
                <a16:creationId xmlns:a16="http://schemas.microsoft.com/office/drawing/2014/main" id="{2A58E665-6E7A-4F44-81BA-79A88A46D689}"/>
              </a:ext>
            </a:extLst>
          </p:cNvPr>
          <p:cNvSpPr>
            <a:spLocks noGrp="1"/>
          </p:cNvSpPr>
          <p:nvPr>
            <p:ph idx="1"/>
          </p:nvPr>
        </p:nvSpPr>
        <p:spPr/>
        <p:txBody>
          <a:bodyPr>
            <a:normAutofit/>
          </a:bodyPr>
          <a:lstStyle/>
          <a:p>
            <a:r>
              <a:rPr lang="en-US" sz="3600" b="1" u="sng" dirty="0"/>
              <a:t>Temperature</a:t>
            </a:r>
            <a:r>
              <a:rPr lang="en-US" sz="3600" dirty="0"/>
              <a:t> – the measure of particles moving (speed) and therefore a measure of it’s energy.</a:t>
            </a:r>
          </a:p>
          <a:p>
            <a:endParaRPr lang="en-US" sz="2400" dirty="0"/>
          </a:p>
          <a:p>
            <a:pPr marL="0" indent="0">
              <a:buNone/>
            </a:pPr>
            <a:r>
              <a:rPr lang="en-US" sz="3600" dirty="0"/>
              <a:t>   - Higher temperatures = Fast moving particles</a:t>
            </a:r>
          </a:p>
          <a:p>
            <a:pPr marL="0" indent="0">
              <a:buNone/>
            </a:pPr>
            <a:r>
              <a:rPr lang="en-US" sz="3600" dirty="0"/>
              <a:t>   - Lower temperatures = Slow moving particles.</a:t>
            </a:r>
          </a:p>
        </p:txBody>
      </p:sp>
    </p:spTree>
    <p:extLst>
      <p:ext uri="{BB962C8B-B14F-4D97-AF65-F5344CB8AC3E}">
        <p14:creationId xmlns:p14="http://schemas.microsoft.com/office/powerpoint/2010/main" val="1465587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9469" y="152400"/>
            <a:ext cx="10478123" cy="990600"/>
          </a:xfrm>
          <a:solidFill>
            <a:srgbClr val="0033CC"/>
          </a:solidFill>
        </p:spPr>
        <p:txBody>
          <a:bodyPr>
            <a:normAutofit fontScale="90000"/>
          </a:bodyPr>
          <a:lstStyle/>
          <a:p>
            <a:pPr algn="ctr"/>
            <a:r>
              <a:rPr lang="en-US" sz="6600" b="1" dirty="0"/>
              <a:t>Types of Energy Changes</a:t>
            </a:r>
          </a:p>
        </p:txBody>
      </p:sp>
      <p:sp>
        <p:nvSpPr>
          <p:cNvPr id="3" name="Content Placeholder 2"/>
          <p:cNvSpPr>
            <a:spLocks noGrp="1"/>
          </p:cNvSpPr>
          <p:nvPr>
            <p:ph idx="1"/>
          </p:nvPr>
        </p:nvSpPr>
        <p:spPr>
          <a:xfrm>
            <a:off x="809469" y="1600200"/>
            <a:ext cx="10672997" cy="5029200"/>
          </a:xfrm>
        </p:spPr>
        <p:txBody>
          <a:bodyPr>
            <a:normAutofit/>
          </a:bodyPr>
          <a:lstStyle/>
          <a:p>
            <a:r>
              <a:rPr lang="en-US" sz="4000" b="1" u="sng" dirty="0">
                <a:solidFill>
                  <a:srgbClr val="FF0000"/>
                </a:solidFill>
              </a:rPr>
              <a:t>Endothermic</a:t>
            </a:r>
            <a:r>
              <a:rPr lang="en-US" sz="3600" b="1" dirty="0"/>
              <a:t> – </a:t>
            </a:r>
            <a:r>
              <a:rPr lang="en-US" sz="3600" b="1" i="1" dirty="0"/>
              <a:t>Heat</a:t>
            </a:r>
            <a:r>
              <a:rPr lang="en-US" sz="3600" b="1" dirty="0"/>
              <a:t> goes </a:t>
            </a:r>
            <a:r>
              <a:rPr lang="en-US" sz="3600" b="1" i="1" dirty="0"/>
              <a:t>INTO</a:t>
            </a:r>
            <a:r>
              <a:rPr lang="en-US" sz="3600" b="1" dirty="0"/>
              <a:t> an object from its surroundings.</a:t>
            </a:r>
          </a:p>
          <a:p>
            <a:pPr marL="0" indent="0">
              <a:buNone/>
            </a:pPr>
            <a:endParaRPr lang="en-US" dirty="0"/>
          </a:p>
          <a:p>
            <a:endParaRPr lang="en-US" dirty="0"/>
          </a:p>
          <a:p>
            <a:r>
              <a:rPr lang="en-US" sz="4000" b="1" u="sng" dirty="0">
                <a:solidFill>
                  <a:srgbClr val="0033CC"/>
                </a:solidFill>
              </a:rPr>
              <a:t>Exothermic</a:t>
            </a:r>
            <a:r>
              <a:rPr lang="en-US" sz="3600" b="1" dirty="0"/>
              <a:t> – </a:t>
            </a:r>
            <a:r>
              <a:rPr lang="en-US" sz="3600" b="1" i="1" dirty="0"/>
              <a:t>Heat</a:t>
            </a:r>
            <a:r>
              <a:rPr lang="en-US" sz="3600" b="1" dirty="0"/>
              <a:t> is </a:t>
            </a:r>
            <a:r>
              <a:rPr lang="en-US" sz="3600" b="1" i="1" dirty="0"/>
              <a:t>RELEASED</a:t>
            </a:r>
            <a:r>
              <a:rPr lang="en-US" sz="3600" b="1" dirty="0"/>
              <a:t> from an object to the surroundings.</a:t>
            </a:r>
          </a:p>
        </p:txBody>
      </p:sp>
    </p:spTree>
    <p:extLst>
      <p:ext uri="{BB962C8B-B14F-4D97-AF65-F5344CB8AC3E}">
        <p14:creationId xmlns:p14="http://schemas.microsoft.com/office/powerpoint/2010/main" val="850507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9529" y="533400"/>
            <a:ext cx="10732956" cy="965616"/>
          </a:xfrm>
          <a:solidFill>
            <a:schemeClr val="accent2"/>
          </a:solidFill>
        </p:spPr>
        <p:txBody>
          <a:bodyPr>
            <a:normAutofit/>
          </a:bodyPr>
          <a:lstStyle/>
          <a:p>
            <a:pPr algn="ctr"/>
            <a:r>
              <a:rPr lang="en-US" sz="5400" b="1" dirty="0"/>
              <a:t>What are the changes in state?</a:t>
            </a:r>
          </a:p>
        </p:txBody>
      </p:sp>
      <p:sp>
        <p:nvSpPr>
          <p:cNvPr id="3" name="Content Placeholder 2"/>
          <p:cNvSpPr>
            <a:spLocks noGrp="1"/>
          </p:cNvSpPr>
          <p:nvPr>
            <p:ph idx="1"/>
          </p:nvPr>
        </p:nvSpPr>
        <p:spPr>
          <a:xfrm>
            <a:off x="719529" y="2312709"/>
            <a:ext cx="9491271" cy="4572000"/>
          </a:xfrm>
        </p:spPr>
        <p:txBody>
          <a:bodyPr>
            <a:normAutofit/>
          </a:bodyPr>
          <a:lstStyle/>
          <a:p>
            <a:r>
              <a:rPr lang="en-US" sz="3600" dirty="0"/>
              <a:t>Melting</a:t>
            </a:r>
          </a:p>
          <a:p>
            <a:r>
              <a:rPr lang="en-US" sz="3600" dirty="0"/>
              <a:t>Vaporization</a:t>
            </a:r>
          </a:p>
          <a:p>
            <a:r>
              <a:rPr lang="en-US" sz="3600" dirty="0"/>
              <a:t>Sublimation</a:t>
            </a:r>
          </a:p>
          <a:p>
            <a:r>
              <a:rPr lang="en-US" sz="3600" dirty="0"/>
              <a:t>Freezing</a:t>
            </a:r>
          </a:p>
          <a:p>
            <a:r>
              <a:rPr lang="en-US" sz="3600" dirty="0"/>
              <a:t>Condensation</a:t>
            </a:r>
          </a:p>
          <a:p>
            <a:r>
              <a:rPr lang="en-US" sz="3600" dirty="0"/>
              <a:t>Deposition</a:t>
            </a:r>
          </a:p>
        </p:txBody>
      </p:sp>
      <p:grpSp>
        <p:nvGrpSpPr>
          <p:cNvPr id="5" name="Group 4">
            <a:extLst>
              <a:ext uri="{FF2B5EF4-FFF2-40B4-BE49-F238E27FC236}">
                <a16:creationId xmlns:a16="http://schemas.microsoft.com/office/drawing/2014/main" id="{2C88658D-1271-492E-B122-8404DF6867B9}"/>
              </a:ext>
            </a:extLst>
          </p:cNvPr>
          <p:cNvGrpSpPr/>
          <p:nvPr/>
        </p:nvGrpSpPr>
        <p:grpSpPr>
          <a:xfrm>
            <a:off x="3551583" y="1618782"/>
            <a:ext cx="7722554" cy="5239218"/>
            <a:chOff x="1165514" y="0"/>
            <a:chExt cx="10108623" cy="6858000"/>
          </a:xfrm>
        </p:grpSpPr>
        <p:pic>
          <p:nvPicPr>
            <p:cNvPr id="6" name="Picture 2" descr="http://media1.shmoop.com/images/chemistry/chembook_matterprop_graphik_20.png">
              <a:extLst>
                <a:ext uri="{FF2B5EF4-FFF2-40B4-BE49-F238E27FC236}">
                  <a16:creationId xmlns:a16="http://schemas.microsoft.com/office/drawing/2014/main" id="{4332C6B6-AB1D-409D-9496-C3351FC8C1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5985" y="1077840"/>
              <a:ext cx="7180030" cy="5229441"/>
            </a:xfrm>
            <a:prstGeom prst="rect">
              <a:avLst/>
            </a:prstGeom>
            <a:noFill/>
            <a:extLst>
              <a:ext uri="{909E8E84-426E-40DD-AFC4-6F175D3DCCD1}">
                <a14:hiddenFill xmlns:a14="http://schemas.microsoft.com/office/drawing/2010/main">
                  <a:solidFill>
                    <a:srgbClr val="FFFFFF"/>
                  </a:solidFill>
                </a14:hiddenFill>
              </a:ext>
            </a:extLst>
          </p:spPr>
        </p:pic>
        <p:sp>
          <p:nvSpPr>
            <p:cNvPr id="7" name="Right Arrow 3">
              <a:extLst>
                <a:ext uri="{FF2B5EF4-FFF2-40B4-BE49-F238E27FC236}">
                  <a16:creationId xmlns:a16="http://schemas.microsoft.com/office/drawing/2014/main" id="{C97344F1-FDFF-4AC1-8E6D-8B308CF09569}"/>
                </a:ext>
              </a:extLst>
            </p:cNvPr>
            <p:cNvSpPr/>
            <p:nvPr/>
          </p:nvSpPr>
          <p:spPr>
            <a:xfrm>
              <a:off x="1165514" y="0"/>
              <a:ext cx="9641032" cy="1371600"/>
            </a:xfrm>
            <a:prstGeom prst="rightArrow">
              <a:avLst/>
            </a:prstGeom>
            <a:solidFill>
              <a:srgbClr val="FF0000"/>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Energy is absorbed - Endothermic</a:t>
              </a:r>
            </a:p>
          </p:txBody>
        </p:sp>
        <p:sp>
          <p:nvSpPr>
            <p:cNvPr id="8" name="Left Arrow 4">
              <a:extLst>
                <a:ext uri="{FF2B5EF4-FFF2-40B4-BE49-F238E27FC236}">
                  <a16:creationId xmlns:a16="http://schemas.microsoft.com/office/drawing/2014/main" id="{DEC80529-4DE3-4BF7-8A7B-603E11D21693}"/>
                </a:ext>
              </a:extLst>
            </p:cNvPr>
            <p:cNvSpPr/>
            <p:nvPr/>
          </p:nvSpPr>
          <p:spPr>
            <a:xfrm>
              <a:off x="1392382" y="5740977"/>
              <a:ext cx="9881755" cy="1117023"/>
            </a:xfrm>
            <a:prstGeom prst="leftArrow">
              <a:avLst/>
            </a:prstGeom>
            <a:solidFill>
              <a:srgbClr val="0070C0"/>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black"/>
                  </a:solidFill>
                  <a:effectLst/>
                  <a:uLnTx/>
                  <a:uFillTx/>
                  <a:latin typeface="Calibri" panose="020F0502020204030204"/>
                  <a:ea typeface="+mn-ea"/>
                  <a:cs typeface="+mn-cs"/>
                </a:rPr>
                <a:t>Energy is released - Exothermic</a:t>
              </a:r>
            </a:p>
          </p:txBody>
        </p:sp>
      </p:grpSp>
    </p:spTree>
    <p:extLst>
      <p:ext uri="{BB962C8B-B14F-4D97-AF65-F5344CB8AC3E}">
        <p14:creationId xmlns:p14="http://schemas.microsoft.com/office/powerpoint/2010/main" val="10113779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254</TotalTime>
  <Words>883</Words>
  <Application>Microsoft Office PowerPoint</Application>
  <PresentationFormat>Widescreen</PresentationFormat>
  <Paragraphs>137</Paragraphs>
  <Slides>25</Slides>
  <Notes>2</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25</vt:i4>
      </vt:variant>
    </vt:vector>
  </HeadingPairs>
  <TitlesOfParts>
    <vt:vector size="33" baseType="lpstr">
      <vt:lpstr>Arial</vt:lpstr>
      <vt:lpstr>Calibri</vt:lpstr>
      <vt:lpstr>Calibri Light</vt:lpstr>
      <vt:lpstr>Comic Sans MS</vt:lpstr>
      <vt:lpstr>Times New Roman</vt:lpstr>
      <vt:lpstr>Office Theme</vt:lpstr>
      <vt:lpstr>Office Theme</vt:lpstr>
      <vt:lpstr>Default Design</vt:lpstr>
      <vt:lpstr> Changes of State</vt:lpstr>
      <vt:lpstr>Learning Objectives</vt:lpstr>
      <vt:lpstr>PowerPoint Presentation</vt:lpstr>
      <vt:lpstr>What is a change in state or phase change?</vt:lpstr>
      <vt:lpstr>How do substances change state?</vt:lpstr>
      <vt:lpstr>What happens when you add energy…heat?</vt:lpstr>
      <vt:lpstr>Temperature</vt:lpstr>
      <vt:lpstr>Types of Energy Changes</vt:lpstr>
      <vt:lpstr>What are the changes in state?</vt:lpstr>
      <vt:lpstr>Change of state: MELTING</vt:lpstr>
      <vt:lpstr>Melting…</vt:lpstr>
      <vt:lpstr>Change of state:  Vaporization</vt:lpstr>
      <vt:lpstr>Vaporization….</vt:lpstr>
      <vt:lpstr>Change of state:  SUBLIMATION</vt:lpstr>
      <vt:lpstr>Reverse</vt:lpstr>
      <vt:lpstr>What happens when you remove energy…heat?</vt:lpstr>
      <vt:lpstr>Change of state:  FREEZING</vt:lpstr>
      <vt:lpstr>Freezing….</vt:lpstr>
      <vt:lpstr>Change of state: CONDENSATION</vt:lpstr>
      <vt:lpstr>Condensation…</vt:lpstr>
      <vt:lpstr>Change of state:  Deposition</vt:lpstr>
      <vt:lpstr>Wrap up!</vt:lpstr>
      <vt:lpstr>PowerPoint Presentation</vt:lpstr>
      <vt:lpstr>Phase Changes</vt:lpstr>
      <vt:lpstr>Points Where Phase Changes Occur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Changes of State</dc:title>
  <dc:creator>Berger, Jerry</dc:creator>
  <cp:lastModifiedBy>Berger, Jerry</cp:lastModifiedBy>
  <cp:revision>51</cp:revision>
  <dcterms:created xsi:type="dcterms:W3CDTF">2019-10-09T13:39:41Z</dcterms:created>
  <dcterms:modified xsi:type="dcterms:W3CDTF">2019-10-17T18:09:32Z</dcterms:modified>
</cp:coreProperties>
</file>